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dia/image1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.jpg" ContentType="image/jpg"/>
  <Override PartName="/ppt/media/image90.jpg" ContentType="image/jpg"/>
  <Override PartName="/ppt/media/image91.jpg" ContentType="image/jpg"/>
  <Override PartName="/ppt/media/image92.jpg" ContentType="image/jpg"/>
  <Override PartName="/ppt/media/image93.jpg" ContentType="image/jp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.xml" ContentType="application/vnd.openxmlformats-officedocument.theme+xml"/>
</Types>
</file>

<file path=_rels/.rels><Relationships xmlns="http://schemas.openxmlformats.org/package/2006/relationships"><Relationship Id="dpId" Type="http://schemas.openxmlformats.org/package/2006/relationships/metadata/core-properties" Target="docProps/core.xml"/><Relationship Id="pId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sldMasterIdLst>
    <p:sldMasterId id="2147483648" r:id="msId"/>
  </p:sld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  <p:sldId id="271" r:id="sId16"/>
    <p:sldId id="272" r:id="sId17"/>
    <p:sldId id="273" r:id="sId18"/>
    <p:sldId id="274" r:id="sId19"/>
    <p:sldId id="275" r:id="sId20"/>
    <p:sldId id="276" r:id="sId21"/>
    <p:sldId id="277" r:id="sId22"/>
    <p:sldId id="278" r:id="sId23"/>
    <p:sldId id="279" r:id="sId24"/>
    <p:sldId id="280" r:id="sId25"/>
    <p:sldId id="281" r:id="sId26"/>
    <p:sldId id="282" r:id="sId27"/>
  </p:sldIdLst>
  <p:sldSz cx="9144000" cy="514477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

<file path=ppt/_rels/presentation.xml.rels><Relationships xmlns="http://schemas.openxmlformats.org/package/2006/relationships"><Relationship Id="propsId" Type="http://schemas.openxmlformats.org/officeDocument/2006/relationships/presProps" Target="presProps.xml"/><Relationship Id="msId" Type="http://schemas.openxmlformats.org/officeDocument/2006/relationships/slideMaster" Target="slideMasters/slideMaster.xml"/><Relationship Id="tId" Type="http://schemas.openxmlformats.org/officeDocument/2006/relationships/theme" Target="theme/theme.xml"/><Relationship Id="sId1" Type="http://schemas.openxmlformats.org/officeDocument/2006/relationships/slide" Target="slides/slide1.xml"/><Relationship Id="sId2" Type="http://schemas.openxmlformats.org/officeDocument/2006/relationships/slide" Target="slides/slide2.xml"/><Relationship Id="sId3" Type="http://schemas.openxmlformats.org/officeDocument/2006/relationships/slide" Target="slides/slide3.xml"/><Relationship Id="sId4" Type="http://schemas.openxmlformats.org/officeDocument/2006/relationships/slide" Target="slides/slide4.xml"/><Relationship Id="sId5" Type="http://schemas.openxmlformats.org/officeDocument/2006/relationships/slide" Target="slides/slide5.xml"/><Relationship Id="sId6" Type="http://schemas.openxmlformats.org/officeDocument/2006/relationships/slide" Target="slides/slide6.xml"/><Relationship Id="sId7" Type="http://schemas.openxmlformats.org/officeDocument/2006/relationships/slide" Target="slides/slide7.xml"/><Relationship Id="sId8" Type="http://schemas.openxmlformats.org/officeDocument/2006/relationships/slide" Target="slides/slide8.xml"/><Relationship Id="sId9" Type="http://schemas.openxmlformats.org/officeDocument/2006/relationships/slide" Target="slides/slide9.xml"/><Relationship Id="sId10" Type="http://schemas.openxmlformats.org/officeDocument/2006/relationships/slide" Target="slides/slide10.xml"/><Relationship Id="sId11" Type="http://schemas.openxmlformats.org/officeDocument/2006/relationships/slide" Target="slides/slide11.xml"/><Relationship Id="sId12" Type="http://schemas.openxmlformats.org/officeDocument/2006/relationships/slide" Target="slides/slide12.xml"/><Relationship Id="sId13" Type="http://schemas.openxmlformats.org/officeDocument/2006/relationships/slide" Target="slides/slide13.xml"/><Relationship Id="sId14" Type="http://schemas.openxmlformats.org/officeDocument/2006/relationships/slide" Target="slides/slide14.xml"/><Relationship Id="sId15" Type="http://schemas.openxmlformats.org/officeDocument/2006/relationships/slide" Target="slides/slide15.xml"/><Relationship Id="sId16" Type="http://schemas.openxmlformats.org/officeDocument/2006/relationships/slide" Target="slides/slide16.xml"/><Relationship Id="sId17" Type="http://schemas.openxmlformats.org/officeDocument/2006/relationships/slide" Target="slides/slide17.xml"/><Relationship Id="sId18" Type="http://schemas.openxmlformats.org/officeDocument/2006/relationships/slide" Target="slides/slide18.xml"/><Relationship Id="sId19" Type="http://schemas.openxmlformats.org/officeDocument/2006/relationships/slide" Target="slides/slide19.xml"/><Relationship Id="sId20" Type="http://schemas.openxmlformats.org/officeDocument/2006/relationships/slide" Target="slides/slide20.xml"/><Relationship Id="sId21" Type="http://schemas.openxmlformats.org/officeDocument/2006/relationships/slide" Target="slides/slide21.xml"/><Relationship Id="sId22" Type="http://schemas.openxmlformats.org/officeDocument/2006/relationships/slide" Target="slides/slide22.xml"/><Relationship Id="sId23" Type="http://schemas.openxmlformats.org/officeDocument/2006/relationships/slide" Target="slides/slide23.xml"/><Relationship Id="sId24" Type="http://schemas.openxmlformats.org/officeDocument/2006/relationships/slide" Target="slides/slide24.xml"/><Relationship Id="sId25" Type="http://schemas.openxmlformats.org/officeDocument/2006/relationships/slide" Target="slides/slide25.xml"/><Relationship Id="sId26" Type="http://schemas.openxmlformats.org/officeDocument/2006/relationships/slide" Target="slides/slide26.xml"/><Relationship Id="sId27" Type="http://schemas.openxmlformats.org/officeDocument/2006/relationships/slide" Target="slides/slide27.xml"/></Relationships>
</file>

<file path=ppt/slideLayouts/_rels/slideLayout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1371600" y="1206500"/>
            <a:ext cx="4445000" cy="187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0000"/>
          </a:bodyPr>
          <a:lstStyle/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1650" b="1" baseline="-25000" spc="-165">
                <a:solidFill>
                  <a:srgbClr val="F03B82"/>
                </a:solidFill>
                <a:latin typeface="Verdana" pitchFamily="2" panose="02020603050405020304"/>
              </a:rPr>
              <a:t>A?</a:t>
            </a:r>
            <a:r>
              <a:rPr lang="en-US" sz="2600" b="1" spc="-140">
                <a:solidFill>
                  <a:srgbClr val="000000"/>
                </a:solidFill>
                <a:latin typeface="Verdana" pitchFamily="2" panose="02020603050405020304"/>
              </a:rPr>
              <a:t> innovaccer </a:t>
            </a:r>
          </a:p>
          <a:p>
            <a:pPr marL="0" marR="0" indent="0" algn="l">
              <a:lnSpc>
                <a:spcPts val="35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3200" b="1" i="1" spc="-95">
                <a:solidFill>
                  <a:srgbClr val="000000"/>
                </a:solidFill>
                <a:latin typeface="Times New Roman" pitchFamily="1" panose="02020603050405020304"/>
              </a:rPr>
              <a:t>EFFICIEN'T HEALTHCARE </a:t>
            </a:r>
          </a:p>
          <a:p>
            <a:pPr marL="0" marR="0" indent="0" algn="l">
              <a:lnSpc>
                <a:spcPts val="3500"/>
              </a:lnSpc>
              <a:spcBef>
                <a:spcPts val="0"/>
              </a:spcBef>
              <a:spcAft>
                <a:spcPts val="35"/>
              </a:spcAft>
            </a:pPr>
            <a:r>
              <a:rPr lang="en-US" sz="3200" b="1" i="1" spc="45">
                <a:solidFill>
                  <a:srgbClr val="000000"/>
                </a:solidFill>
                <a:latin typeface="Times New Roman" pitchFamily="1" panose="02020603050405020304"/>
              </a:rPr>
              <a:t>WITH</a:t>
            </a:r>
            <a:r>
              <a:rPr lang="en-US" sz="3200" b="1" i="1" spc="45">
                <a:solidFill>
                  <a:srgbClr val="E31C79"/>
                </a:solidFill>
                <a:latin typeface="Times New Roman" pitchFamily="1" panose="02020603050405020304"/>
              </a:rPr>
              <a:t> ACENATED DATA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8083550" y="234950"/>
            <a:ext cx="642620" cy="386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900" b="1" spc="-50">
                <a:solidFill>
                  <a:srgbClr val="000000"/>
                </a:solidFill>
                <a:latin typeface="Arial Narrow" pitchFamily="2" panose="02020603050405020304"/>
              </a:rPr>
              <a:t>ref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381000" y="1332230"/>
            <a:ext cx="3590290" cy="709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i="1" spc="-10">
                <a:solidFill>
                  <a:srgbClr val="000000"/>
                </a:solidFill>
                <a:latin typeface="Arial Narrow" pitchFamily="2" panose="02020603050405020304"/>
              </a:rPr>
              <a:t>HASSLE FREE REFERRALS PLACEMENT </a:t>
            </a:r>
          </a:p>
          <a:p>
            <a:pPr marL="0" marR="0" indent="0" algn="just">
              <a:lnSpc>
                <a:spcPts val="14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Take advantage of pre-filled patient details, and avoid manual sending of clinical documentation for referrals by using e-fax / e-attachment instead.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7350" y="2386330"/>
            <a:ext cx="3791585" cy="725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i="1" spc="-50">
                <a:solidFill>
                  <a:srgbClr val="000000"/>
                </a:solidFill>
                <a:latin typeface="Arial" pitchFamily="2" panose="02020603050405020304"/>
              </a:rPr>
              <a:t>CHOOSE A BEST-FIT PROVIDER </a:t>
            </a:r>
          </a:p>
          <a:p>
            <a:pPr marL="0" marR="0" indent="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Leverage data on provider cost and quality performance, distance, and provider in-network preferred status to choose the best provider for a patient.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84175" y="3483610"/>
            <a:ext cx="361188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i="1" spc="25">
                <a:solidFill>
                  <a:srgbClr val="000000"/>
                </a:solidFill>
                <a:latin typeface="Arial Narrow" pitchFamily="2" panose="02020603050405020304"/>
              </a:rPr>
              <a:t>REAL TIME SCHEDULING OF APPOINTMENTS </a:t>
            </a:r>
          </a:p>
          <a:p>
            <a:pPr marL="0" marR="0" indent="0" algn="just">
              <a:lnSpc>
                <a:spcPts val="1400"/>
              </a:lnSpc>
              <a:spcBef>
                <a:spcPts val="290"/>
              </a:spcBef>
              <a:spcAft>
                <a:spcPts val="2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Book appointments in real-time based on provider availability, leveraging direct connectivity to EMR / PMS systems.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8742680" y="4812665"/>
            <a:ext cx="25082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spc="80">
                <a:solidFill>
                  <a:srgbClr val="5A5A5A"/>
                </a:solidFill>
                <a:latin typeface="Arial" pitchFamily="2" panose="02020603050405020304"/>
              </a:rPr>
              <a:t>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297815" y="1542415"/>
            <a:ext cx="4241800" cy="3212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00" b="1" i="1" spc="-60">
                <a:solidFill>
                  <a:srgbClr val="000000"/>
                </a:solidFill>
                <a:latin typeface="Arial" pitchFamily="2" panose="02020603050405020304"/>
              </a:rPr>
              <a:t>KEEP YOUR PATIENTS ENGAGED </a:t>
            </a:r>
          </a:p>
          <a:p>
            <a:pPr marL="91440" marR="457200" indent="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Don’t worry about gaps in care journey of patients. Identify and reach them whenever need arises. </a:t>
            </a:r>
          </a:p>
          <a:p>
            <a:pPr marL="91440" marR="0" indent="0" algn="l">
              <a:lnSpc>
                <a:spcPts val="1600"/>
              </a:lnSpc>
              <a:spcBef>
                <a:spcPts val="2580"/>
              </a:spcBef>
              <a:spcAft>
                <a:spcPts val="0"/>
              </a:spcAft>
            </a:pPr>
            <a:r>
              <a:rPr lang="en-US" sz="1300" b="1" i="1" spc="-30">
                <a:solidFill>
                  <a:srgbClr val="000000"/>
                </a:solidFill>
                <a:latin typeface="Arial" pitchFamily="2" panose="02020603050405020304"/>
              </a:rPr>
              <a:t>EMPOWER THEM TO IMPROVE THEIR HEALTH </a:t>
            </a:r>
          </a:p>
          <a:p>
            <a:pPr marL="91440" marR="365760" indent="0" algn="l">
              <a:lnSpc>
                <a:spcPts val="13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Give power to your patients and their families by educating them on their health and community resources </a:t>
            </a:r>
          </a:p>
          <a:p>
            <a:pPr marL="91440" marR="0" indent="0" algn="l">
              <a:lnSpc>
                <a:spcPts val="1600"/>
              </a:lnSpc>
              <a:spcBef>
                <a:spcPts val="2605"/>
              </a:spcBef>
              <a:spcAft>
                <a:spcPts val="0"/>
              </a:spcAft>
            </a:pPr>
            <a:r>
              <a:rPr lang="en-US" sz="1300" b="1" i="1" spc="-55">
                <a:solidFill>
                  <a:srgbClr val="000000"/>
                </a:solidFill>
                <a:latin typeface="Arial" pitchFamily="2" panose="02020603050405020304"/>
              </a:rPr>
              <a:t>BE ACCESSIBLE IN THE MOMENT OF CARE </a:t>
            </a:r>
          </a:p>
          <a:p>
            <a:pPr marL="91440" marR="411480" indent="0" algn="l">
              <a:lnSpc>
                <a:spcPts val="1300"/>
              </a:lnSpc>
              <a:spcBef>
                <a:spcPts val="310"/>
              </a:spcBef>
              <a:spcAft>
                <a:spcPts val="653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Now stay connected with your patient even remotely with video chats and 24/7 concierge.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4680585" y="4855210"/>
            <a:ext cx="424180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r">
              <a:lnSpc>
                <a:spcPts val="800"/>
              </a:lnSpc>
              <a:spcAft>
                <a:spcPts val="170"/>
              </a:spcAft>
            </a:pPr>
            <a:r>
              <a:rPr lang="en-US" sz="700" spc="15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387350" y="2838450"/>
            <a:ext cx="4914900" cy="137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6695"/>
              </a:spcAft>
            </a:pPr>
            <a:r>
              <a:rPr lang="en-US" sz="3600" b="1" i="1" spc="-55">
                <a:solidFill>
                  <a:srgbClr val="FFFFFF"/>
                </a:solidFill>
                <a:latin typeface="Arial" pitchFamily="2" panose="02020603050405020304"/>
              </a:rPr>
              <a:t>SOLUTIONS BY MARKET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>
            <p:ph type="body" idx="10"/>
          </p:nvPr>
        </p:nvSpPr>
        <p:spPr>
          <a:xfrm>
            <a:off x="6056630" y="954405"/>
            <a:ext cx="2584450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REDUCE PMPM BY PROACTIVELY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TAKING ACTIONS TO MODIFY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PATIENT’S BEHAVIOR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224270" y="1581150"/>
            <a:ext cx="2416810" cy="68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Reduce ED visits </a:t>
            </a:r>
          </a:p>
          <a:p>
            <a:pPr marL="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Optimize SNF/Cost Utilization </a:t>
            </a:r>
          </a:p>
          <a:p>
            <a:pPr marL="0" marR="0" indent="0" algn="l">
              <a:lnSpc>
                <a:spcPts val="10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30">
                <a:solidFill>
                  <a:srgbClr val="000000"/>
                </a:solidFill>
                <a:latin typeface="Tahoma" pitchFamily="2" panose="02020603050405020304"/>
              </a:rPr>
              <a:t>Reduce Network Leakage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3249295" y="954405"/>
            <a:ext cx="1917700" cy="182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IMPROVE QUALITY SCORES BY PROMPTLY CLOSING QUALITY GAPS </a:t>
            </a:r>
          </a:p>
          <a:p>
            <a:pPr marL="0" marR="365760" indent="0" algn="l">
              <a:lnSpc>
                <a:spcPts val="13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Quick glance into the Quality performance of the entire network for the ACO </a:t>
            </a:r>
          </a:p>
          <a:p>
            <a:pPr marL="0" marR="365760" indent="0" algn="l">
              <a:lnSpc>
                <a:spcPts val="1300"/>
              </a:lnSpc>
              <a:spcBef>
                <a:spcPts val="5"/>
              </a:spcBef>
              <a:spcAft>
                <a:spcPts val="228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leadership and take follow up actions based on the results.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88010" y="954405"/>
            <a:ext cx="1576070" cy="1282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CONTRACT MODELING </a:t>
            </a:r>
          </a:p>
          <a:p>
            <a:pPr marL="0" marR="0" indent="0" algn="l">
              <a:lnSpc>
                <a:spcPts val="13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Innovaccer’s solution will give ACO leadership an interactive insight into their forecasted shared savings by the end-of-the year. </a:t>
            </a:r>
          </a:p>
        </p:txBody>
      </p:sp>
      <p:sp>
        <p:nvSpPr>
          <p:cNvPr id="16" name=""/>
          <p:cNvSpPr/>
          <p:nvPr>
            <p:ph type="body" idx="10"/>
          </p:nvPr>
        </p:nvSpPr>
        <p:spPr>
          <a:xfrm>
            <a:off x="591185" y="2782570"/>
            <a:ext cx="219456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1148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EFFECTIVELY MANAGE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HIGH RISK PATIENT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POPULATION </a:t>
            </a:r>
          </a:p>
        </p:txBody>
      </p:sp>
      <p:sp>
        <p:nvSpPr>
          <p:cNvPr id="17" name=""/>
          <p:cNvSpPr/>
          <p:nvPr>
            <p:ph type="body" idx="10"/>
          </p:nvPr>
        </p:nvSpPr>
        <p:spPr>
          <a:xfrm>
            <a:off x="734695" y="3364230"/>
            <a:ext cx="205105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Leverage patient stratification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Assign Patients to Care Managers </a:t>
            </a:r>
          </a:p>
          <a:p>
            <a:pPr marL="0" marR="0" indent="0" algn="l">
              <a:lnSpc>
                <a:spcPts val="1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900" spc="10">
                <a:solidFill>
                  <a:srgbClr val="000000"/>
                </a:solidFill>
                <a:latin typeface="Tahoma" pitchFamily="2" panose="02020603050405020304"/>
              </a:rPr>
              <a:t>Notify Care Team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35">
                <a:solidFill>
                  <a:srgbClr val="000000"/>
                </a:solidFill>
                <a:latin typeface="Tahoma" pitchFamily="2" panose="02020603050405020304"/>
              </a:rPr>
              <a:t>Recommend Community Resources </a:t>
            </a:r>
          </a:p>
          <a:p>
            <a:pPr marL="0" marR="0" indent="0" algn="l">
              <a:lnSpc>
                <a:spcPts val="9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5">
                <a:solidFill>
                  <a:srgbClr val="000000"/>
                </a:solidFill>
                <a:latin typeface="Tahoma" pitchFamily="2" panose="02020603050405020304"/>
              </a:rPr>
              <a:t>Send Educational Materials to Patients </a:t>
            </a:r>
          </a:p>
        </p:txBody>
      </p:sp>
      <p:sp>
        <p:nvSpPr>
          <p:cNvPr id="18" name=""/>
          <p:cNvSpPr/>
          <p:nvPr>
            <p:ph type="body" idx="10"/>
          </p:nvPr>
        </p:nvSpPr>
        <p:spPr>
          <a:xfrm>
            <a:off x="3242945" y="2782570"/>
            <a:ext cx="249936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ASSISTANCE IN REPORTING </a:t>
            </a: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THEIR QUALITY PERFORMANCE </a:t>
            </a: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TO CMS </a:t>
            </a:r>
          </a:p>
        </p:txBody>
      </p:sp>
      <p:sp>
        <p:nvSpPr>
          <p:cNvPr id="19" name=""/>
          <p:cNvSpPr/>
          <p:nvPr>
            <p:ph type="body" idx="10"/>
          </p:nvPr>
        </p:nvSpPr>
        <p:spPr>
          <a:xfrm>
            <a:off x="3395345" y="3364230"/>
            <a:ext cx="2346960" cy="689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Web-Interface Reporting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User Guidance </a:t>
            </a:r>
          </a:p>
          <a:p>
            <a:pPr marL="0" marR="0" indent="0" algn="l">
              <a:lnSpc>
                <a:spcPts val="11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Assisting users through Evidence </a:t>
            </a:r>
          </a:p>
        </p:txBody>
      </p:sp>
      <p:sp>
        <p:nvSpPr>
          <p:cNvPr id="20" name=""/>
          <p:cNvSpPr/>
          <p:nvPr>
            <p:ph type="body" idx="10"/>
          </p:nvPr>
        </p:nvSpPr>
        <p:spPr>
          <a:xfrm>
            <a:off x="7162800" y="4456430"/>
            <a:ext cx="1828800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0" rIns="0" bIns="0" anchor="t"/>
          <a:lstStyle/>
          <a:p>
            <a:pPr marL="0" marR="0" indent="0" algn="l">
              <a:lnSpc>
                <a:spcPts val="800"/>
              </a:lnSpc>
              <a:spcAft>
                <a:spcPts val="310"/>
              </a:spcAft>
            </a:pPr>
            <a:r>
              <a:rPr lang="en-US" sz="700" spc="15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579120" y="1042035"/>
            <a:ext cx="1883410" cy="1271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60">
                <a:solidFill>
                  <a:srgbClr val="000000"/>
                </a:solidFill>
                <a:latin typeface="Arial" pitchFamily="2" panose="02020603050405020304"/>
              </a:rPr>
              <a:t>CLAIMS AGGREGATION AND PAYMENT PRICING </a:t>
            </a:r>
          </a:p>
          <a:p>
            <a:pPr marL="0" marR="274320" indent="0" algn="l">
              <a:lnSpc>
                <a:spcPts val="13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Aggregate and manage claims for as many patients with Innovaccer’s revolutionary data activation platform for payment distribution.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471545" y="1042035"/>
            <a:ext cx="2173605" cy="1137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AUTOMATE YOUR CARE MANAGEMENT STRATEGIES </a:t>
            </a:r>
          </a:p>
          <a:p>
            <a:pPr marL="0" marR="0" indent="0" algn="l">
              <a:lnSpc>
                <a:spcPts val="13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Address the unique needs of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your members to optimize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utilization and improve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margins.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282055" y="1042035"/>
            <a:ext cx="2245995" cy="1271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CREATE PATHWAYS FOR TRANSITIONAL CARE MANAGEMENT </a:t>
            </a:r>
          </a:p>
          <a:p>
            <a:pPr marL="0" marR="0" indent="0" algn="just">
              <a:lnSpc>
                <a:spcPts val="1300"/>
              </a:lnSpc>
              <a:spcBef>
                <a:spcPts val="900"/>
              </a:spcBef>
              <a:spcAft>
                <a:spcPts val="285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Manage your members inside and outside the care facility to reduce the possibility of unnecessary readmissions.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79120" y="2706370"/>
            <a:ext cx="259080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EFFECTIVELY MANAGE </a:t>
            </a:r>
            <a:br/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ALL THE BUNDLES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734695" y="3089910"/>
            <a:ext cx="2435225" cy="1366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097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Find and meet targets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10">
                <a:solidFill>
                  <a:srgbClr val="000000"/>
                </a:solidFill>
                <a:latin typeface="Tahoma" pitchFamily="2" panose="02020603050405020304"/>
              </a:rPr>
              <a:t>Handle retrospective &amp; prospective payments </a:t>
            </a:r>
          </a:p>
          <a:p>
            <a:pPr marL="0" marR="0" indent="0" algn="l">
              <a:lnSpc>
                <a:spcPts val="1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Engage physicians at each level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Calculate episode costs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Streamline the process of referral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30">
                <a:solidFill>
                  <a:srgbClr val="000000"/>
                </a:solidFill>
                <a:latin typeface="Tahoma" pitchFamily="2" panose="02020603050405020304"/>
              </a:rPr>
              <a:t>management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3483610" y="2706370"/>
            <a:ext cx="233807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ENSURE TIMELY FILING AND </a:t>
            </a: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RECONCILIATION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3623945" y="3089910"/>
            <a:ext cx="2197735" cy="945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Support for timely payment reconciliation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Improved accuracy of claims across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multiple reimbursements and risk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arrangements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542290" y="1042035"/>
            <a:ext cx="2057400" cy="98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70">
                <a:solidFill>
                  <a:srgbClr val="000000"/>
                </a:solidFill>
                <a:latin typeface="Arial" pitchFamily="2" panose="02020603050405020304"/>
              </a:rPr>
              <a:t>MONITOR &amp; CLOSE GAPS IN CARE </a:t>
            </a:r>
          </a:p>
          <a:p>
            <a:pPr marL="45720" marR="0" indent="0" algn="l">
              <a:lnSpc>
                <a:spcPts val="1300"/>
              </a:lnSpc>
              <a:spcBef>
                <a:spcPts val="325"/>
              </a:spcBef>
              <a:spcAft>
                <a:spcPts val="26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Clearly understand the quality and gaps in care by establishing real-time clinical data exchange.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895090" y="1042035"/>
            <a:ext cx="2057400" cy="98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ACHIEVE 5 STAR </a:t>
            </a:r>
            <a:br/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RATINGS </a:t>
            </a:r>
          </a:p>
          <a:p>
            <a:pPr marL="0" marR="0" indent="0" algn="l">
              <a:lnSpc>
                <a:spcPts val="13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Improve care quality and STAR ratings by informing physicians of care and coding gaps at point-of-care.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530225" y="2745740"/>
            <a:ext cx="2200910" cy="630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OUT WITH MANUAL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PROCESSES THAT TAKE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FOREVER.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734695" y="3376295"/>
            <a:ext cx="1996440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Automated chart retrieval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Point-of-care physician engagement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Flexible and collaborative workflows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3910330" y="2745740"/>
            <a:ext cx="2200910" cy="1109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75">
                <a:solidFill>
                  <a:srgbClr val="000000"/>
                </a:solidFill>
                <a:latin typeface="Arial" pitchFamily="2" panose="02020603050405020304"/>
              </a:rPr>
              <a:t>AUTOMATE &amp; CUSTOMIZE ENGAGEMENT </a:t>
            </a:r>
          </a:p>
          <a:p>
            <a:pPr marL="0" marR="0" indent="0" algn="l">
              <a:lnSpc>
                <a:spcPts val="13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Drive better engagement through automation and customization option to roll out tests, video messages, and others to support follow-up.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405130" y="2838450"/>
            <a:ext cx="2832100" cy="137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5000"/>
          </a:bodyPr>
          <a:lstStyle/>
          <a:p>
            <a:pPr marL="0" marR="0" indent="0" algn="l">
              <a:lnSpc>
                <a:spcPts val="4100"/>
              </a:lnSpc>
              <a:spcAft>
                <a:spcPts val="6695"/>
              </a:spcAft>
            </a:pPr>
            <a:r>
              <a:rPr lang="en-US" sz="3600" b="1" i="1" spc="-85">
                <a:solidFill>
                  <a:srgbClr val="FFFFFF"/>
                </a:solidFill>
                <a:latin typeface="Arial" pitchFamily="2" panose="02020603050405020304"/>
              </a:rPr>
              <a:t>CASE STUDIES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>
            <p:ph type="body" idx="10"/>
          </p:nvPr>
        </p:nvSpPr>
        <p:spPr>
          <a:xfrm>
            <a:off x="400050" y="3476625"/>
            <a:ext cx="8389620" cy="1278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SHARED SAVINGS WENT FROM </a:t>
            </a:r>
            <a:br/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ZERO TO $5 MILLION </a:t>
            </a:r>
          </a:p>
          <a:p>
            <a:pPr marL="0" marR="0" indent="0" algn="ctr">
              <a:lnSpc>
                <a:spcPts val="1200"/>
              </a:lnSpc>
              <a:spcBef>
                <a:spcPts val="1575"/>
              </a:spcBef>
              <a:spcAft>
                <a:spcPts val="2550"/>
              </a:spcAft>
            </a:pPr>
            <a:r>
              <a:rPr lang="en-US" sz="1050" b="1" i="1" spc="-30">
                <a:solidFill>
                  <a:srgbClr val="000000"/>
                </a:solidFill>
                <a:latin typeface="Arial" pitchFamily="2" panose="02020603050405020304"/>
              </a:rPr>
              <a:t>IN TWO YEARS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>
            <p:ph type="body" idx="10"/>
          </p:nvPr>
        </p:nvSpPr>
        <p:spPr>
          <a:xfrm>
            <a:off x="400050" y="3248025"/>
            <a:ext cx="8389620" cy="1506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REDUCED HEALTH CARE SPEND BY </a:t>
            </a:r>
            <a:br/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MORE THAN $28 MILLION </a:t>
            </a:r>
          </a:p>
          <a:p>
            <a:pPr marL="0" marR="0" indent="0" algn="ctr">
              <a:lnSpc>
                <a:spcPts val="1500"/>
              </a:lnSpc>
              <a:spcBef>
                <a:spcPts val="1265"/>
              </a:spcBef>
              <a:spcAft>
                <a:spcPts val="2890"/>
              </a:spcAft>
            </a:pPr>
            <a:r>
              <a:rPr lang="en-US" sz="1100" b="1" i="1" spc="0">
                <a:solidFill>
                  <a:srgbClr val="000000"/>
                </a:solidFill>
                <a:latin typeface="Arial" pitchFamily="2" panose="02020603050405020304"/>
              </a:rPr>
              <a:t>FOR OVER 78,000 UNITEDHEALTHCARE </a:t>
            </a:r>
            <a:br/>
            <a:r>
              <a:rPr lang="en-US" sz="1100" b="1" i="1" spc="0">
                <a:solidFill>
                  <a:srgbClr val="000000"/>
                </a:solidFill>
                <a:latin typeface="Arial" pitchFamily="2" panose="02020603050405020304"/>
              </a:rPr>
              <a:t>PLAN PARTICIPANTS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>
            <p:ph type="body" idx="10"/>
          </p:nvPr>
        </p:nvSpPr>
        <p:spPr>
          <a:xfrm>
            <a:off x="400050" y="3552825"/>
            <a:ext cx="8389620" cy="1202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2000" b="1" i="1" spc="-50">
                <a:solidFill>
                  <a:srgbClr val="000000"/>
                </a:solidFill>
                <a:latin typeface="Arial" pitchFamily="2" panose="02020603050405020304"/>
              </a:rPr>
              <a:t>11% OF CARE GAPS PLUGGED TO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algn="l" pos="2194560"/>
              </a:tabLst>
            </a:pPr>
            <a:r>
              <a:rPr lang="en-US" sz="1050" b="1" u="sng" spc="-15">
                <a:solidFill>
                  <a:srgbClr val="0000FF"/>
                </a:solidFill>
                <a:latin typeface="Arial" pitchFamily="2" panose="02020603050405020304"/>
              </a:rPr>
              <a:t>Customer Video</a:t>
            </a:r>
            <a:r>
              <a:rPr lang="en-US" sz="100" b="1" u="sng" spc="-15">
                <a:solidFill>
                  <a:srgbClr val="0097A7"/>
                </a:solidFill>
                <a:latin typeface="Arial" pitchFamily="2" panose="02020603050405020304"/>
              </a:rPr>
              <a:t> </a:t>
            </a:r>
            <a:r>
              <a:rPr lang="en-US" sz="2000" b="1" i="1" spc="-15">
                <a:solidFill>
                  <a:srgbClr val="000000"/>
                </a:solidFill>
                <a:latin typeface="Arial" pitchFamily="2" panose="02020603050405020304"/>
              </a:rPr>
              <a:t>IMPROVE THE STAR RATINGS BY 0.5 </a:t>
            </a:r>
          </a:p>
          <a:p>
            <a:pPr marL="0" marR="0" indent="0" algn="ctr">
              <a:lnSpc>
                <a:spcPts val="1300"/>
              </a:lnSpc>
              <a:spcBef>
                <a:spcPts val="1990"/>
              </a:spcBef>
              <a:spcAft>
                <a:spcPts val="1945"/>
              </a:spcAft>
            </a:pPr>
            <a:r>
              <a:rPr lang="en-US" sz="1100" b="1" i="1" spc="-50">
                <a:solidFill>
                  <a:srgbClr val="000000"/>
                </a:solidFill>
                <a:latin typeface="Arial" pitchFamily="2" panose="02020603050405020304"/>
              </a:rPr>
              <a:t>WITHIN THE FIRST 3 MONTHS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>
            <p:ph type="body" idx="10"/>
          </p:nvPr>
        </p:nvSpPr>
        <p:spPr>
          <a:xfrm>
            <a:off x="7929245" y="2166620"/>
            <a:ext cx="48196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i="1" spc="80">
                <a:solidFill>
                  <a:srgbClr val="E31C79"/>
                </a:solidFill>
                <a:latin typeface="Arial" pitchFamily="2" panose="02020603050405020304"/>
              </a:rPr>
              <a:t>2019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6642735" y="2770505"/>
            <a:ext cx="47942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i="1" spc="75">
                <a:solidFill>
                  <a:srgbClr val="E31C79"/>
                </a:solidFill>
                <a:latin typeface="Arial" pitchFamily="2" panose="02020603050405020304"/>
              </a:rPr>
              <a:t>2018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743585" y="2770505"/>
            <a:ext cx="321881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algn="r" pos="3200400"/>
              </a:tabLst>
            </a:pP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2013 </a:t>
            </a: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2015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2307590" y="2166620"/>
            <a:ext cx="330962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algn="r" pos="3291840"/>
              </a:tabLst>
            </a:pP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2014 </a:t>
            </a: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2017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448310" y="2954655"/>
            <a:ext cx="1003300" cy="1263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5000"/>
          </a:bodyPr>
          <a:lstStyle/>
          <a:p>
            <a:pPr marL="0" marR="0" indent="0" algn="l">
              <a:lnSpc>
                <a:spcPts val="3600"/>
              </a:lnSpc>
              <a:spcAft>
                <a:spcPts val="6310"/>
              </a:spcAft>
            </a:pPr>
            <a:r>
              <a:rPr lang="en-US" sz="2950" spc="-110">
                <a:solidFill>
                  <a:srgbClr val="FFFFFF"/>
                </a:solidFill>
                <a:latin typeface="Symbol" pitchFamily="2" panose="02020603050405020304"/>
              </a:rPr>
              <a:t>DEMO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417830" y="2760980"/>
            <a:ext cx="2514600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85000"/>
          </a:bodyPr>
          <a:lstStyle/>
          <a:p>
            <a:pPr marL="0" marR="0" indent="0" algn="l">
              <a:lnSpc>
                <a:spcPts val="4700"/>
              </a:lnSpc>
              <a:spcAft>
                <a:spcPts val="6735"/>
              </a:spcAft>
            </a:pPr>
            <a:r>
              <a:rPr lang="en-US" sz="3850" spc="-20">
                <a:solidFill>
                  <a:srgbClr val="FFFFFF"/>
                </a:solidFill>
                <a:latin typeface="Symbol" pitchFamily="2" panose="02020603050405020304"/>
              </a:rPr>
              <a:t>THANK YOU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372745" y="2760980"/>
            <a:ext cx="2199005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85000"/>
          </a:bodyPr>
          <a:lstStyle/>
          <a:p>
            <a:pPr marL="0" marR="0" indent="0" algn="l">
              <a:lnSpc>
                <a:spcPts val="4700"/>
              </a:lnSpc>
              <a:spcAft>
                <a:spcPts val="6735"/>
              </a:spcAft>
            </a:pPr>
            <a:r>
              <a:rPr lang="en-US" sz="3850" spc="-15">
                <a:solidFill>
                  <a:srgbClr val="FFFFFF"/>
                </a:solidFill>
                <a:latin typeface="Symbol" pitchFamily="2" panose="02020603050405020304"/>
              </a:rPr>
              <a:t>APPENDIX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>
            <p:ph type="body" idx="10"/>
          </p:nvPr>
        </p:nvSpPr>
        <p:spPr>
          <a:xfrm>
            <a:off x="381000" y="2903855"/>
            <a:ext cx="7861300" cy="185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457200" marR="0" indent="0" algn="l">
              <a:lnSpc>
                <a:spcPts val="1600"/>
              </a:lnSpc>
              <a:spcAft>
                <a:spcPts val="0"/>
              </a:spcAft>
              <a:tabLst>
                <a:tab algn="l" pos="3017520"/>
                <a:tab algn="r" pos="7863840"/>
              </a:tabLs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UNLOCK THE DATA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SURFACE INSIGHTS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DELIVER THEM WITHIN THE </a:t>
            </a:r>
          </a:p>
          <a:p>
            <a:pPr marL="5669280" marR="0" indent="0" algn="l">
              <a:lnSpc>
                <a:spcPts val="1900"/>
              </a:lnSpc>
              <a:spcBef>
                <a:spcPts val="0"/>
              </a:spcBef>
              <a:spcAft>
                <a:spcPts val="874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EXISTING WORKFLOW AT ALL POINTS OF CARE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1094105" y="539750"/>
            <a:ext cx="518160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Lack of clear visibility into cost and utilization structures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15">
                <a:solidFill>
                  <a:srgbClr val="000000"/>
                </a:solidFill>
                <a:latin typeface="Tahoma" pitchFamily="2" panose="02020603050405020304"/>
              </a:rPr>
              <a:t>Unpredictability in shared savings at the end of the year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Manual review of the patient charts while reporting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Lack of access to latest patient attribution list </a:t>
            </a:r>
          </a:p>
          <a:p>
            <a:pPr marL="0" marR="0" indent="0" algn="just">
              <a:lnSpc>
                <a:spcPts val="1400"/>
              </a:lnSpc>
              <a:spcBef>
                <a:spcPts val="1445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Reliability on analysts to identify and prioritize patients with care gaps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Absence of an accurate and comprehensive longitudinal patient record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Lack of insight into patients who could fall off the attribution list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6625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Lot of manual and time-consuming repetitive work for Care Coordinators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1097280" y="539750"/>
            <a:ext cx="748919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Tahoma" pitchFamily="2" panose="02020603050405020304"/>
              </a:rPr>
              <a:t>Choosing Bundles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Negotiating with payers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15">
                <a:solidFill>
                  <a:srgbClr val="000000"/>
                </a:solidFill>
                <a:latin typeface="Tahoma" pitchFamily="2" panose="02020603050405020304"/>
              </a:rPr>
              <a:t>Identifying patients that will quality for a bundle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Monitoring and tracking progress of patients </a:t>
            </a:r>
          </a:p>
          <a:p>
            <a:pPr marL="0" marR="0" indent="0" algn="just">
              <a:lnSpc>
                <a:spcPts val="1400"/>
              </a:lnSpc>
              <a:spcBef>
                <a:spcPts val="1445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Reducing the error margins due to manual process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Managing patients going out of network during 90-day period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948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Ensuring care team performance despite unavailability of bundle specific-standardized guidelines/ pathwa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1097280" y="539750"/>
            <a:ext cx="735203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Dependent on the Providers to close the gaps which will eventually help them improve the Star Ratings </a:t>
            </a:r>
          </a:p>
          <a:p>
            <a:pPr marL="0" marR="0" indent="0" algn="l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Communication barriers with the Providers on the care gap closure causing delays </a:t>
            </a:r>
          </a:p>
          <a:p>
            <a:pPr marL="0" marR="0" indent="0" algn="l">
              <a:lnSpc>
                <a:spcPts val="1400"/>
              </a:lnSpc>
              <a:spcBef>
                <a:spcPts val="1470"/>
              </a:spcBef>
              <a:spcAft>
                <a:spcPts val="2088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Lot of manual work involved to close the Care Gaps &amp; Coding Gaps which is time consuming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381000" y="3968115"/>
            <a:ext cx="7810500" cy="786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43000" marR="0" indent="0" algn="l">
              <a:lnSpc>
                <a:spcPts val="1500"/>
              </a:lnSpc>
              <a:spcAft>
                <a:spcPts val="3210"/>
              </a:spcAft>
            </a:pP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InData has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pre-built connectors</a:t>
            </a: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 to 100+ data sources, which reduces time to market, reduces adoption friction, and drives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low-cost integration of new data sources,</a:t>
            </a: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 ensuring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future scalability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>
            <p:ph type="body" idx="10"/>
          </p:nvPr>
        </p:nvSpPr>
        <p:spPr>
          <a:xfrm>
            <a:off x="374650" y="3115310"/>
            <a:ext cx="171323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0">
                <a:solidFill>
                  <a:srgbClr val="FF0066"/>
                </a:solidFill>
                <a:latin typeface="Arial" pitchFamily="2" panose="02020603050405020304"/>
              </a:rPr>
              <a:t>$120M </a:t>
            </a:r>
          </a:p>
          <a:p>
            <a:pPr marL="45720" marR="0" indent="0" algn="l">
              <a:lnSpc>
                <a:spcPts val="12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sz="1050" b="1" i="1" spc="-55">
                <a:solidFill>
                  <a:srgbClr val="000000"/>
                </a:solidFill>
                <a:latin typeface="Arial" pitchFamily="2" panose="02020603050405020304"/>
              </a:rPr>
              <a:t>CAPITAL RAISED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>
            <p:ph type="body" idx="10"/>
          </p:nvPr>
        </p:nvSpPr>
        <p:spPr>
          <a:xfrm>
            <a:off x="454025" y="1579245"/>
            <a:ext cx="685800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b="1" i="1" spc="45">
                <a:solidFill>
                  <a:srgbClr val="2D3142"/>
                </a:solidFill>
                <a:latin typeface="Arial" pitchFamily="2" panose="02020603050405020304"/>
              </a:rPr>
              <a:t>POPULATION HEALTH CARE WORKFLOWS POINT OF CARE AI PATIENT ENGAGEMENT HEALTH DATA API </a:t>
            </a:r>
          </a:p>
          <a:p>
            <a:pPr marL="411480" marR="0" indent="0" algn="l">
              <a:lnSpc>
                <a:spcPts val="1000"/>
              </a:lnSpc>
              <a:spcBef>
                <a:spcPts val="240"/>
              </a:spcBef>
              <a:spcAft>
                <a:spcPts val="1820"/>
              </a:spcAft>
              <a:tabLst>
                <a:tab algn="l" pos="1874520"/>
                <a:tab algn="l" pos="3246120"/>
                <a:tab algn="l" pos="4572000"/>
                <a:tab algn="l" pos="6172200"/>
              </a:tabLst>
            </a:pP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InGraph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InCare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InNote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InConnect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InAPI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374650" y="2115185"/>
            <a:ext cx="6985000" cy="51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400"/>
              </a:lnSpc>
              <a:spcAft>
                <a:spcPts val="1825"/>
              </a:spcAft>
            </a:pPr>
            <a:r>
              <a:rPr lang="en-US" sz="1150" b="1" i="1" spc="-50">
                <a:solidFill>
                  <a:srgbClr val="FFFFFF"/>
                </a:solidFill>
                <a:latin typeface="Arial" pitchFamily="2" panose="02020603050405020304"/>
              </a:rPr>
              <a:t>DATA ACTIVATION PLATFORM </a:t>
            </a:r>
          </a:p>
        </p:txBody>
      </p:sp>
      <p:sp>
        <p:nvSpPr>
          <p:cNvPr id="15" name=""/>
          <p:cNvSpPr/>
          <p:nvPr>
            <p:ph type="body" idx="10"/>
          </p:nvPr>
        </p:nvSpPr>
        <p:spPr>
          <a:xfrm>
            <a:off x="374650" y="2627630"/>
            <a:ext cx="6985000" cy="353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182880" marR="0" indent="0" algn="l">
              <a:lnSpc>
                <a:spcPts val="1300"/>
              </a:lnSpc>
              <a:spcAft>
                <a:spcPts val="1195"/>
              </a:spcAft>
              <a:tabLst>
                <a:tab algn="l" pos="411480"/>
                <a:tab algn="l" pos="2560320"/>
                <a:tab algn="l" pos="5303520"/>
              </a:tabLst>
            </a:pP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1</a:t>
            </a:r>
            <a:r>
              <a:rPr lang="en-US" sz="100" b="1" spc="10">
                <a:solidFill>
                  <a:srgbClr val="FFFFFF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Cleaning &amp; Standardization</a:t>
            </a:r>
            <a:r>
              <a:rPr lang="en-US" sz="100" b="1" spc="10">
                <a:solidFill>
                  <a:srgbClr val="000000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2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 Analytics Engine </a:t>
            </a:r>
            <a:r>
              <a:rPr lang="en-US" sz="1200" spc="10">
                <a:solidFill>
                  <a:srgbClr val="FFFFFF"/>
                </a:solidFill>
                <a:latin typeface="Arial Narrow" pitchFamily="2" panose="02020603050405020304"/>
              </a:rPr>
              <a:t>(Hadoop, Spark)</a:t>
            </a:r>
            <a:r>
              <a:rPr lang="en-US" sz="100" b="1" spc="10">
                <a:solidFill>
                  <a:srgbClr val="000000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3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 Visualization Engine </a:t>
            </a:r>
          </a:p>
        </p:txBody>
      </p:sp>
      <p:sp>
        <p:nvSpPr>
          <p:cNvPr id="22" name=""/>
          <p:cNvSpPr/>
          <p:nvPr>
            <p:ph type="body" idx="10"/>
          </p:nvPr>
        </p:nvSpPr>
        <p:spPr>
          <a:xfrm>
            <a:off x="7847330" y="2115185"/>
            <a:ext cx="101600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Data Management, Monitoring and Security </a:t>
            </a:r>
          </a:p>
        </p:txBody>
      </p:sp>
      <p:sp>
        <p:nvSpPr>
          <p:cNvPr id="32" name=""/>
          <p:cNvSpPr/>
          <p:nvPr>
            <p:ph type="body" idx="10"/>
          </p:nvPr>
        </p:nvSpPr>
        <p:spPr>
          <a:xfrm>
            <a:off x="762000" y="3832860"/>
            <a:ext cx="6629400" cy="922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algn="l" pos="1371600"/>
                <a:tab algn="l" pos="2697480"/>
                <a:tab algn="r" pos="6537960"/>
              </a:tabLst>
            </a:pP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EMRs and LABS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PAYER CLAIMS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DEVICE DATA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PHARMACY FINANCIAL AND OTHERS </a:t>
            </a:r>
          </a:p>
          <a:p>
            <a:pPr marL="365760" marR="0" indent="0" algn="l">
              <a:lnSpc>
                <a:spcPts val="1100"/>
              </a:lnSpc>
              <a:spcBef>
                <a:spcPts val="295"/>
              </a:spcBef>
              <a:spcAft>
                <a:spcPts val="4705"/>
              </a:spcAft>
              <a:tabLst>
                <a:tab algn="l" pos="1737360"/>
                <a:tab algn="l" pos="2971800"/>
                <a:tab algn="l" pos="4251960"/>
                <a:tab algn="l" pos="5623560"/>
              </a:tabLs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75+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10+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20+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5+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15+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>
            <p:ph type="body" idx="10"/>
          </p:nvPr>
        </p:nvSpPr>
        <p:spPr>
          <a:xfrm>
            <a:off x="5029200" y="711200"/>
            <a:ext cx="3327400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i="1" spc="-65">
                <a:solidFill>
                  <a:srgbClr val="000000"/>
                </a:solidFill>
                <a:latin typeface="Arial" pitchFamily="2" panose="02020603050405020304"/>
              </a:rPr>
              <a:t>CONNECTED DATA CAN ENABLE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5544185" y="933450"/>
            <a:ext cx="2812415" cy="407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163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10">
                <a:solidFill>
                  <a:srgbClr val="000000"/>
                </a:solidFill>
                <a:latin typeface="Tahoma" pitchFamily="2" panose="02020603050405020304"/>
              </a:rPr>
              <a:t>Holistic Patient View </a:t>
            </a:r>
          </a:p>
          <a:p>
            <a:pPr marL="0" marR="0" indent="0" algn="l">
              <a:lnSpc>
                <a:spcPts val="4200"/>
              </a:lnSpc>
              <a:spcBef>
                <a:spcPts val="0"/>
              </a:spcBef>
              <a:spcAft>
                <a:spcPts val="6595"/>
              </a:spcAft>
            </a:pP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Point-of-care Decision Support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Outcome-based Payments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Standardized Care Delivery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Productive Workforce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Engaged Patients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4907280" y="1163320"/>
            <a:ext cx="58229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85">
                <a:solidFill>
                  <a:srgbClr val="E31C79"/>
                </a:solidFill>
                <a:latin typeface="Verdana" pitchFamily="2" panose="02020603050405020304"/>
              </a:rPr>
              <a:t>60+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Type of data sources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4895215" y="2197100"/>
            <a:ext cx="5213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5">
                <a:solidFill>
                  <a:srgbClr val="E31C79"/>
                </a:solidFill>
                <a:latin typeface="Verdana" pitchFamily="2" panose="02020603050405020304"/>
              </a:rPr>
              <a:t>600 </a:t>
            </a:r>
          </a:p>
          <a:p>
            <a:pPr marL="0" marR="0" indent="0" algn="l">
              <a:lnSpc>
                <a:spcPts val="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800" spc="-30">
                <a:solidFill>
                  <a:srgbClr val="000000"/>
                </a:solidFill>
                <a:latin typeface="Tahoma" pitchFamily="2" panose="02020603050405020304"/>
              </a:rPr>
              <a:t>Data Fields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433070" y="1153795"/>
            <a:ext cx="3688080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-50">
                <a:solidFill>
                  <a:srgbClr val="000000"/>
                </a:solidFill>
                <a:latin typeface="Verdana" pitchFamily="2" panose="02020603050405020304"/>
              </a:rPr>
              <a:t>AGGREGATE </a:t>
            </a:r>
          </a:p>
          <a:p>
            <a:pPr marL="0" marR="0" indent="0" algn="l">
              <a:lnSpc>
                <a:spcPts val="15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Bring all your data together in one place without writing a single line of code. </a:t>
            </a:r>
          </a:p>
          <a:p>
            <a:pPr marL="0" marR="0" indent="0" algn="l">
              <a:lnSpc>
                <a:spcPts val="16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1300" i="1" spc="-15">
                <a:solidFill>
                  <a:srgbClr val="000000"/>
                </a:solidFill>
                <a:latin typeface="Verdana" pitchFamily="2" panose="02020603050405020304"/>
              </a:rPr>
              <a:t>ANALYZE </a:t>
            </a:r>
          </a:p>
          <a:p>
            <a:pPr marL="0" marR="320040" indent="0" algn="l">
              <a:lnSpc>
                <a:spcPts val="1500"/>
              </a:lnSpc>
              <a:spcBef>
                <a:spcPts val="295"/>
              </a:spcBef>
              <a:spcAft>
                <a:spcPts val="33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Project where you can be to stay on track with deep analytics of your past performance.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5909945" y="1153795"/>
            <a:ext cx="1009015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85">
                <a:solidFill>
                  <a:srgbClr val="E31C79"/>
                </a:solidFill>
                <a:latin typeface="Verdana" pitchFamily="2" panose="02020603050405020304"/>
              </a:rPr>
              <a:t>150+ </a:t>
            </a:r>
          </a:p>
          <a:p>
            <a:pPr marL="0" marR="0" indent="0" algn="l">
              <a:lnSpc>
                <a:spcPts val="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800" spc="20">
                <a:solidFill>
                  <a:srgbClr val="000000"/>
                </a:solidFill>
                <a:latin typeface="Tahoma" pitchFamily="2" panose="02020603050405020304"/>
              </a:rPr>
              <a:t>Formats </a:t>
            </a:r>
          </a:p>
          <a:p>
            <a:pPr marL="0" marR="0" indent="0" algn="l">
              <a:lnSpc>
                <a:spcPts val="2100"/>
              </a:lnSpc>
              <a:spcBef>
                <a:spcPts val="4750"/>
              </a:spcBef>
              <a:spcAft>
                <a:spcPts val="0"/>
              </a:spcAft>
            </a:pPr>
            <a:r>
              <a:rPr lang="en-US" sz="1700" i="1" spc="-50">
                <a:solidFill>
                  <a:srgbClr val="E31C79"/>
                </a:solidFill>
                <a:latin typeface="Verdana" pitchFamily="2" panose="02020603050405020304"/>
              </a:rPr>
              <a:t>10M+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Records in Taxonomy Knowledge Base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7239000" y="1153795"/>
            <a:ext cx="920750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50">
                <a:solidFill>
                  <a:srgbClr val="E31C79"/>
                </a:solidFill>
                <a:latin typeface="Verdana" pitchFamily="2" panose="02020603050405020304"/>
              </a:rPr>
              <a:t>500+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Healthcare IT Vendor Connectors </a:t>
            </a:r>
          </a:p>
          <a:p>
            <a:pPr marL="0" marR="0" indent="0" algn="l">
              <a:lnSpc>
                <a:spcPts val="2100"/>
              </a:lnSpc>
              <a:spcBef>
                <a:spcPts val="3625"/>
              </a:spcBef>
              <a:spcAft>
                <a:spcPts val="0"/>
              </a:spcAft>
            </a:pPr>
            <a:r>
              <a:rPr lang="en-US" sz="1700" i="1" spc="-5">
                <a:solidFill>
                  <a:srgbClr val="E31C79"/>
                </a:solidFill>
                <a:latin typeface="Verdana" pitchFamily="2" panose="02020603050405020304"/>
              </a:rPr>
              <a:t>62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Coding Standards Quality Checked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87350" y="2770505"/>
            <a:ext cx="7772400" cy="1984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114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-40">
                <a:solidFill>
                  <a:srgbClr val="000000"/>
                </a:solidFill>
                <a:latin typeface="Verdana" pitchFamily="2" panose="02020603050405020304"/>
              </a:rPr>
              <a:t>ACTIVATE </a:t>
            </a:r>
          </a:p>
          <a:p>
            <a:pPr marL="45720" marR="0" indent="0" algn="l">
              <a:lnSpc>
                <a:spcPts val="1500"/>
              </a:lnSpc>
              <a:spcBef>
                <a:spcPts val="280"/>
              </a:spcBef>
              <a:spcAft>
                <a:spcPts val="710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Go the extra mile with activated data and keep your </a:t>
            </a:r>
            <a:br/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patients closer, care teams engaged, and performance </a:t>
            </a:r>
            <a:br/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on track.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7162800" y="4855210"/>
            <a:ext cx="1746250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381000" y="1469390"/>
            <a:ext cx="4017010" cy="579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MANAGE COST AND QUALITY </a:t>
            </a:r>
          </a:p>
          <a:p>
            <a:pPr marL="0" marR="0" indent="0" algn="just">
              <a:lnSpc>
                <a:spcPts val="1400"/>
              </a:lnSpc>
              <a:spcBef>
                <a:spcPts val="345"/>
              </a:spcBef>
              <a:spcAft>
                <a:spcPts val="2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Keep a close eye on your performances and the areas where you can improve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1000" y="2381250"/>
            <a:ext cx="367284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70">
                <a:solidFill>
                  <a:srgbClr val="000000"/>
                </a:solidFill>
                <a:latin typeface="Arial" pitchFamily="2" panose="02020603050405020304"/>
              </a:rPr>
              <a:t>TAKE ACTIONS AND MEASURE IMPACT </a:t>
            </a:r>
          </a:p>
          <a:p>
            <a:pPr marL="0" marR="0" indent="0" algn="just">
              <a:lnSpc>
                <a:spcPts val="14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Never wait for any report; create and customize your own, take actions, and drive better outcomes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81000" y="3377565"/>
            <a:ext cx="345948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0">
                <a:solidFill>
                  <a:srgbClr val="000000"/>
                </a:solidFill>
                <a:latin typeface="Arial" pitchFamily="2" panose="02020603050405020304"/>
              </a:rPr>
              <a:t>KNOW WHEN SOMETHING CHANGES </a:t>
            </a:r>
          </a:p>
          <a:p>
            <a:pPr marL="0" marR="0" indent="0" algn="just">
              <a:lnSpc>
                <a:spcPts val="14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Stay on top of any new development anywhere across your network with real-time alerts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4702810" y="2834640"/>
            <a:ext cx="53086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b="1" i="1" spc="-114">
                <a:solidFill>
                  <a:srgbClr val="E31C79"/>
                </a:solidFill>
                <a:latin typeface="Arial" pitchFamily="2" panose="02020603050405020304"/>
              </a:rPr>
              <a:t>250+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4705985" y="1463040"/>
            <a:ext cx="670560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-55">
                <a:solidFill>
                  <a:srgbClr val="E31C79"/>
                </a:solidFill>
                <a:latin typeface="Arial" pitchFamily="2" panose="02020603050405020304"/>
              </a:rPr>
              <a:t>16+ </a:t>
            </a:r>
          </a:p>
          <a:p>
            <a:pPr marL="0" marR="0" indent="0" algn="l">
              <a:lnSpc>
                <a:spcPts val="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800" spc="-20">
                <a:solidFill>
                  <a:srgbClr val="000000"/>
                </a:solidFill>
                <a:latin typeface="Tahoma" pitchFamily="2" panose="02020603050405020304"/>
              </a:rPr>
              <a:t>Type of charts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4709160" y="3135630"/>
            <a:ext cx="1033145" cy="25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Quality, Utilization and Cost Measures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4712335" y="2148840"/>
            <a:ext cx="920115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-55">
                <a:solidFill>
                  <a:srgbClr val="E31C79"/>
                </a:solidFill>
                <a:latin typeface="Arial" pitchFamily="2" panose="02020603050405020304"/>
              </a:rPr>
              <a:t>10+ </a:t>
            </a:r>
          </a:p>
          <a:p>
            <a:pPr marL="0" marR="0" indent="0" algn="l">
              <a:lnSpc>
                <a:spcPts val="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800" spc="-10">
                <a:solidFill>
                  <a:srgbClr val="000000"/>
                </a:solidFill>
                <a:latin typeface="Tahoma" pitchFamily="2" panose="02020603050405020304"/>
              </a:rPr>
              <a:t>Built-in Dashboards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Relationships xmlns="http://schemas.openxmlformats.org/package/2006/relationships"><Relationship Id="tId" Type="http://schemas.openxmlformats.org/officeDocument/2006/relationships/theme" Target="../theme/theme.xml"/><Relationship Id="slId1" Type="http://schemas.openxmlformats.org/officeDocument/2006/relationships/slideLayout" Target="../slideLayouts/slideLayout1.xml"/><Relationship Id="slId2" Type="http://schemas.openxmlformats.org/officeDocument/2006/relationships/slideLayout" Target="../slideLayouts/slideLayout2.xml"/><Relationship Id="slId3" Type="http://schemas.openxmlformats.org/officeDocument/2006/relationships/slideLayout" Target="../slideLayouts/slideLayout3.xml"/><Relationship Id="slId4" Type="http://schemas.openxmlformats.org/officeDocument/2006/relationships/slideLayout" Target="../slideLayouts/slideLayout4.xml"/><Relationship Id="slId5" Type="http://schemas.openxmlformats.org/officeDocument/2006/relationships/slideLayout" Target="../slideLayouts/slideLayout5.xml"/><Relationship Id="slId6" Type="http://schemas.openxmlformats.org/officeDocument/2006/relationships/slideLayout" Target="../slideLayouts/slideLayout6.xml"/><Relationship Id="slId7" Type="http://schemas.openxmlformats.org/officeDocument/2006/relationships/slideLayout" Target="../slideLayouts/slideLayout7.xml"/><Relationship Id="slId8" Type="http://schemas.openxmlformats.org/officeDocument/2006/relationships/slideLayout" Target="../slideLayouts/slideLayout8.xml"/><Relationship Id="slId9" Type="http://schemas.openxmlformats.org/officeDocument/2006/relationships/slideLayout" Target="../slideLayouts/slideLayout9.xml"/><Relationship Id="slId10" Type="http://schemas.openxmlformats.org/officeDocument/2006/relationships/slideLayout" Target="../slideLayouts/slideLayout10.xml"/><Relationship Id="slId11" Type="http://schemas.openxmlformats.org/officeDocument/2006/relationships/slideLayout" Target="../slideLayouts/slideLayout11.xml"/><Relationship Id="slId12" Type="http://schemas.openxmlformats.org/officeDocument/2006/relationships/slideLayout" Target="../slideLayouts/slideLayout12.xml"/><Relationship Id="slId13" Type="http://schemas.openxmlformats.org/officeDocument/2006/relationships/slideLayout" Target="../slideLayouts/slideLayout13.xml"/><Relationship Id="slId14" Type="http://schemas.openxmlformats.org/officeDocument/2006/relationships/slideLayout" Target="../slideLayouts/slideLayout14.xml"/><Relationship Id="slId15" Type="http://schemas.openxmlformats.org/officeDocument/2006/relationships/slideLayout" Target="../slideLayouts/slideLayout15.xml"/><Relationship Id="slId16" Type="http://schemas.openxmlformats.org/officeDocument/2006/relationships/slideLayout" Target="../slideLayouts/slideLayout16.xml"/><Relationship Id="slId17" Type="http://schemas.openxmlformats.org/officeDocument/2006/relationships/slideLayout" Target="../slideLayouts/slideLayout17.xml"/><Relationship Id="slId18" Type="http://schemas.openxmlformats.org/officeDocument/2006/relationships/slideLayout" Target="../slideLayouts/slideLayout18.xml"/><Relationship Id="slId19" Type="http://schemas.openxmlformats.org/officeDocument/2006/relationships/slideLayout" Target="../slideLayouts/slideLayout19.xml"/><Relationship Id="slId20" Type="http://schemas.openxmlformats.org/officeDocument/2006/relationships/slideLayout" Target="../slideLayouts/slideLayout20.xml"/><Relationship Id="slId21" Type="http://schemas.openxmlformats.org/officeDocument/2006/relationships/slideLayout" Target="../slideLayouts/slideLayout21.xml"/><Relationship Id="slId22" Type="http://schemas.openxmlformats.org/officeDocument/2006/relationships/slideLayout" Target="../slideLayouts/slideLayout22.xml"/><Relationship Id="slId23" Type="http://schemas.openxmlformats.org/officeDocument/2006/relationships/slideLayout" Target="../slideLayouts/slideLayout23.xml"/><Relationship Id="slId24" Type="http://schemas.openxmlformats.org/officeDocument/2006/relationships/slideLayout" Target="../slideLayouts/slideLayout24.xml"/><Relationship Id="slId25" Type="http://schemas.openxmlformats.org/officeDocument/2006/relationships/slideLayout" Target="../slideLayouts/slideLayout25.xml"/><Relationship Id="slId26" Type="http://schemas.openxmlformats.org/officeDocument/2006/relationships/slideLayout" Target="../slideLayouts/slideLayout26.xml"/><Relationship Id="slId27" Type="http://schemas.openxmlformats.org/officeDocument/2006/relationships/slideLayout" Target="../slideLayouts/slideLayout27.xml"/></Relationships>
</file>

<file path=ppt/slideMasters/slideMaster.xml><?xml version="1.0" encoding="utf-8"?>
<p:sldMaste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slId1"/>
    <p:sldLayoutId id="2147483650" r:id="slId2"/>
    <p:sldLayoutId id="2147483651" r:id="slId3"/>
    <p:sldLayoutId id="2147483652" r:id="slId4"/>
    <p:sldLayoutId id="2147483653" r:id="slId5"/>
    <p:sldLayoutId id="2147483654" r:id="slId6"/>
    <p:sldLayoutId id="2147483655" r:id="slId7"/>
    <p:sldLayoutId id="2147483656" r:id="slId8"/>
    <p:sldLayoutId id="2147483657" r:id="slId9"/>
    <p:sldLayoutId id="2147483658" r:id="slId10"/>
    <p:sldLayoutId id="2147483659" r:id="slId11"/>
    <p:sldLayoutId id="2147483660" r:id="slId12"/>
    <p:sldLayoutId id="2147483661" r:id="slId13"/>
    <p:sldLayoutId id="2147483662" r:id="slId14"/>
    <p:sldLayoutId id="2147483663" r:id="slId15"/>
    <p:sldLayoutId id="2147483664" r:id="slId16"/>
    <p:sldLayoutId id="2147483665" r:id="slId17"/>
    <p:sldLayoutId id="2147483666" r:id="slId18"/>
    <p:sldLayoutId id="2147483667" r:id="slId19"/>
    <p:sldLayoutId id="2147483668" r:id="slId20"/>
    <p:sldLayoutId id="2147483669" r:id="slId21"/>
    <p:sldLayoutId id="2147483670" r:id="slId22"/>
    <p:sldLayoutId id="2147483671" r:id="slId23"/>
    <p:sldLayoutId id="2147483672" r:id="slId24"/>
    <p:sldLayoutId id="2147483673" r:id="slId25"/>
    <p:sldLayoutId id="2147483674" r:id="slId26"/>
    <p:sldLayoutId id="2147483675" r:id="slId27"/>
  </p:sldLayoutIdLst>
  <p:txStyles>
    <p:titleStyle/>
    <p:bodyStyle/>
    <p:otherStyle/>
  </p:txStyles>
</p:sldMaster>
</file>

<file path=ppt/slides/_rels/slide1.xml.rels><Relationships xmlns="http://schemas.openxmlformats.org/package/2006/relationships"><Relationship Id="slId1" Type="http://schemas.openxmlformats.org/officeDocument/2006/relationships/slideLayout" Target="../slideLayouts/slideLayout1.xml"/></Relationships>
</file>

<file path=ppt/slides/_rels/slide10.xml.rels><Relationships xmlns="http://schemas.openxmlformats.org/package/2006/relationships"><Relationship Id="slId10" Type="http://schemas.openxmlformats.org/officeDocument/2006/relationships/slideLayout" Target="../slideLayouts/slideLayout10.xml"/><Relationship Id="prId39" Type="http://schemas.openxmlformats.org/officeDocument/2006/relationships/image" Target="../media/image39.jpg"/></Relationships>
</file>

<file path=ppt/slides/_rels/slide11.xml.rels><Relationships xmlns="http://schemas.openxmlformats.org/package/2006/relationships"><Relationship Id="slId11" Type="http://schemas.openxmlformats.org/officeDocument/2006/relationships/slideLayout" Target="../slideLayouts/slideLayout11.xml"/><Relationship Id="prId40" Type="http://schemas.openxmlformats.org/officeDocument/2006/relationships/image" Target="../media/image40.jpg"/><Relationship Id="prId41" Type="http://schemas.openxmlformats.org/officeDocument/2006/relationships/image" Target="../media/image41.jpg"/><Relationship Id="prId42" Type="http://schemas.openxmlformats.org/officeDocument/2006/relationships/image" Target="../media/image42.jpg"/></Relationships>
</file>

<file path=ppt/slides/_rels/slide12.xml.rels><Relationships xmlns="http://schemas.openxmlformats.org/package/2006/relationships"><Relationship Id="slId12" Type="http://schemas.openxmlformats.org/officeDocument/2006/relationships/slideLayout" Target="../slideLayouts/slideLayout12.xml"/><Relationship Id="prId43" Type="http://schemas.openxmlformats.org/officeDocument/2006/relationships/image" Target="../media/image43.jpg"/><Relationship Id="prId44" Type="http://schemas.openxmlformats.org/officeDocument/2006/relationships/image" Target="../media/image44.jpg"/></Relationships>
</file>

<file path=ppt/slides/_rels/slide13.xml.rels><Relationships xmlns="http://schemas.openxmlformats.org/package/2006/relationships"><Relationship Id="slId13" Type="http://schemas.openxmlformats.org/officeDocument/2006/relationships/slideLayout" Target="../slideLayouts/slideLayout13.xml"/><Relationship Id="prId45" Type="http://schemas.openxmlformats.org/officeDocument/2006/relationships/image" Target="../media/image45.jpg"/><Relationship Id="prId46" Type="http://schemas.openxmlformats.org/officeDocument/2006/relationships/image" Target="../media/image46.jpg"/><Relationship Id="prId47" Type="http://schemas.openxmlformats.org/officeDocument/2006/relationships/image" Target="../media/image47.jpg"/><Relationship Id="prId48" Type="http://schemas.openxmlformats.org/officeDocument/2006/relationships/image" Target="../media/image48.jpg"/><Relationship Id="prId49" Type="http://schemas.openxmlformats.org/officeDocument/2006/relationships/image" Target="../media/image49.jpg"/></Relationships>
</file>

<file path=ppt/slides/_rels/slide14.xml.rels><Relationships xmlns="http://schemas.openxmlformats.org/package/2006/relationships"><Relationship Id="slId14" Type="http://schemas.openxmlformats.org/officeDocument/2006/relationships/slideLayout" Target="../slideLayouts/slideLayout14.xml"/><Relationship Id="prId50" Type="http://schemas.openxmlformats.org/officeDocument/2006/relationships/image" Target="../media/image50.jpg"/><Relationship Id="prId51" Type="http://schemas.openxmlformats.org/officeDocument/2006/relationships/image" Target="../media/image51.jpg"/><Relationship Id="prId52" Type="http://schemas.openxmlformats.org/officeDocument/2006/relationships/image" Target="../media/image52.jpg"/><Relationship Id="prId53" Type="http://schemas.openxmlformats.org/officeDocument/2006/relationships/image" Target="../media/image53.jpg"/></Relationships>
</file>

<file path=ppt/slides/_rels/slide15.xml.rels><Relationships xmlns="http://schemas.openxmlformats.org/package/2006/relationships"><Relationship Id="slId15" Type="http://schemas.openxmlformats.org/officeDocument/2006/relationships/slideLayout" Target="../slideLayouts/slideLayout15.xml"/><Relationship Id="prId54" Type="http://schemas.openxmlformats.org/officeDocument/2006/relationships/image" Target="../media/image54.jpg"/><Relationship Id="prId55" Type="http://schemas.openxmlformats.org/officeDocument/2006/relationships/image" Target="../media/image55.jpg"/><Relationship Id="prId56" Type="http://schemas.openxmlformats.org/officeDocument/2006/relationships/image" Target="../media/image56.jpg"/></Relationships>
</file>

<file path=ppt/slides/_rels/slide16.xml.rels><Relationships xmlns="http://schemas.openxmlformats.org/package/2006/relationships"><Relationship Id="slId16" Type="http://schemas.openxmlformats.org/officeDocument/2006/relationships/slideLayout" Target="../slideLayouts/slideLayout16.xml"/><Relationship Id="prId57" Type="http://schemas.openxmlformats.org/officeDocument/2006/relationships/image" Target="../media/image57.jpg"/><Relationship Id="prId58" Type="http://schemas.openxmlformats.org/officeDocument/2006/relationships/image" Target="../media/image58.jpg"/></Relationships>
</file>

<file path=ppt/slides/_rels/slide17.xml.rels><Relationships xmlns="http://schemas.openxmlformats.org/package/2006/relationships"><Relationship Id="slId17" Type="http://schemas.openxmlformats.org/officeDocument/2006/relationships/slideLayout" Target="../slideLayouts/slideLayout17.xml"/><Relationship Id="prId59" Type="http://schemas.openxmlformats.org/officeDocument/2006/relationships/image" Target="../media/image59.jpg"/><Relationship Id="prId60" Type="http://schemas.openxmlformats.org/officeDocument/2006/relationships/image" Target="../media/image60.jpg"/><Relationship Id="prId61" Type="http://schemas.openxmlformats.org/officeDocument/2006/relationships/image" Target="../media/image61.jpg"/></Relationships>
</file>

<file path=ppt/slides/_rels/slide18.xml.rels><Relationships xmlns="http://schemas.openxmlformats.org/package/2006/relationships"><Relationship Id="slId18" Type="http://schemas.openxmlformats.org/officeDocument/2006/relationships/slideLayout" Target="../slideLayouts/slideLayout18.xml"/><Relationship Id="prId62" Type="http://schemas.openxmlformats.org/officeDocument/2006/relationships/image" Target="../media/image62.jpg"/><Relationship Id="prId63" Type="http://schemas.openxmlformats.org/officeDocument/2006/relationships/image" Target="../media/image63.jpg"/><Relationship Id="prId64" Type="http://schemas.openxmlformats.org/officeDocument/2006/relationships/image" Target="../media/image64.jpg"/><Relationship Id="prId65" Type="http://schemas.openxmlformats.org/officeDocument/2006/relationships/image" Target="../media/image65.jpg"/><Relationship Id="prId66" Type="http://schemas.openxmlformats.org/officeDocument/2006/relationships/image" Target="../media/image66.jpg"/><Relationship Id="prId67" Type="http://schemas.openxmlformats.org/officeDocument/2006/relationships/image" Target="../media/image67.jpg"/></Relationships>
</file>

<file path=ppt/slides/_rels/slide19.xml.rels><Relationships xmlns="http://schemas.openxmlformats.org/package/2006/relationships"><Relationship Id="slId19" Type="http://schemas.openxmlformats.org/officeDocument/2006/relationships/slideLayout" Target="../slideLayouts/slideLayout19.xml"/><Relationship Id="prId68" Type="http://schemas.openxmlformats.org/officeDocument/2006/relationships/image" Target="../media/image68.jpg"/><Relationship Id="prId69" Type="http://schemas.openxmlformats.org/officeDocument/2006/relationships/image" Target="../media/image69.jpg"/><Relationship Id="prId70" Type="http://schemas.openxmlformats.org/officeDocument/2006/relationships/image" Target="../media/image70.jpg"/><Relationship Id="prId71" Type="http://schemas.openxmlformats.org/officeDocument/2006/relationships/image" Target="../media/image71.jpg"/><Relationship Id="prId72" Type="http://schemas.openxmlformats.org/officeDocument/2006/relationships/image" Target="../media/image72.jpg"/><Relationship Id="prId73" Type="http://schemas.openxmlformats.org/officeDocument/2006/relationships/image" Target="../media/image73.jpg"/></Relationships>
</file>

<file path=ppt/slides/_rels/slide2.xml.rels><Relationships xmlns="http://schemas.openxmlformats.org/package/2006/relationships"><Relationship Id="slId2" Type="http://schemas.openxmlformats.org/officeDocument/2006/relationships/slideLayout" Target="../slideLayouts/slideLayout2.xml"/><Relationship Id="prId1" Type="http://schemas.openxmlformats.org/officeDocument/2006/relationships/image" Target="../media/image1.jpg"/><Relationship Id="prId2" Type="http://schemas.openxmlformats.org/officeDocument/2006/relationships/image" Target="../media/image2.jpg"/><Relationship Id="prId3" Type="http://schemas.openxmlformats.org/officeDocument/2006/relationships/image" Target="../media/image3.jpg"/></Relationships>
</file>

<file path=ppt/slides/_rels/slide20.xml.rels><Relationships xmlns="http://schemas.openxmlformats.org/package/2006/relationships"><Relationship Id="slId20" Type="http://schemas.openxmlformats.org/officeDocument/2006/relationships/slideLayout" Target="../slideLayouts/slideLayout20.xml"/><Relationship Id="prId74" Type="http://schemas.openxmlformats.org/officeDocument/2006/relationships/image" Target="../media/image74.jpg"/><Relationship Id="prId75" Type="http://schemas.openxmlformats.org/officeDocument/2006/relationships/image" Target="../media/image75.jpg"/></Relationships>
</file>

<file path=ppt/slides/_rels/slide21.xml.rels><Relationships xmlns="http://schemas.openxmlformats.org/package/2006/relationships"><Relationship Id="slId21" Type="http://schemas.openxmlformats.org/officeDocument/2006/relationships/slideLayout" Target="../slideLayouts/slideLayout21.xml"/><Relationship Id="prId76" Type="http://schemas.openxmlformats.org/officeDocument/2006/relationships/image" Target="../media/image76.jpg"/><Relationship Id="prId77" Type="http://schemas.openxmlformats.org/officeDocument/2006/relationships/image" Target="../media/image77.jpg"/></Relationships>
</file>

<file path=ppt/slides/_rels/slide22.xml.rels><Relationships xmlns="http://schemas.openxmlformats.org/package/2006/relationships"><Relationship Id="slId22" Type="http://schemas.openxmlformats.org/officeDocument/2006/relationships/slideLayout" Target="../slideLayouts/slideLayout22.xml"/><Relationship Id="prId78" Type="http://schemas.openxmlformats.org/officeDocument/2006/relationships/image" Target="../media/image78.jpg"/><Relationship Id="prId79" Type="http://schemas.openxmlformats.org/officeDocument/2006/relationships/image" Target="../media/image79.jpg"/></Relationships>
</file>

<file path=ppt/slides/_rels/slide23.xml.rels><Relationships xmlns="http://schemas.openxmlformats.org/package/2006/relationships"><Relationship Id="slId23" Type="http://schemas.openxmlformats.org/officeDocument/2006/relationships/slideLayout" Target="../slideLayouts/slideLayout23.xml"/><Relationship Id="prId80" Type="http://schemas.openxmlformats.org/officeDocument/2006/relationships/image" Target="../media/image80.jpg"/><Relationship Id="prId81" Type="http://schemas.openxmlformats.org/officeDocument/2006/relationships/image" Target="../media/image81.jpg"/><Relationship Id="prId82" Type="http://schemas.openxmlformats.org/officeDocument/2006/relationships/image" Target="../media/image82.jpg"/></Relationships>
</file>

<file path=ppt/slides/_rels/slide24.xml.rels><Relationships xmlns="http://schemas.openxmlformats.org/package/2006/relationships"><Relationship Id="slId24" Type="http://schemas.openxmlformats.org/officeDocument/2006/relationships/slideLayout" Target="../slideLayouts/slideLayout24.xml"/><Relationship Id="prId83" Type="http://schemas.openxmlformats.org/officeDocument/2006/relationships/image" Target="../media/image83.jpg"/><Relationship Id="prId84" Type="http://schemas.openxmlformats.org/officeDocument/2006/relationships/image" Target="../media/image84.jpg"/><Relationship Id="prId85" Type="http://schemas.openxmlformats.org/officeDocument/2006/relationships/image" Target="../media/image85.jpg"/></Relationships>
</file>

<file path=ppt/slides/_rels/slide25.xml.rels><Relationships xmlns="http://schemas.openxmlformats.org/package/2006/relationships"><Relationship Id="slId25" Type="http://schemas.openxmlformats.org/officeDocument/2006/relationships/slideLayout" Target="../slideLayouts/slideLayout25.xml"/><Relationship Id="prId86" Type="http://schemas.openxmlformats.org/officeDocument/2006/relationships/image" Target="../media/image86.jpg"/><Relationship Id="prId87" Type="http://schemas.openxmlformats.org/officeDocument/2006/relationships/image" Target="../media/image87.jpg"/><Relationship Id="prId88" Type="http://schemas.openxmlformats.org/officeDocument/2006/relationships/image" Target="../media/image88.jpg"/></Relationships>
</file>

<file path=ppt/slides/_rels/slide26.xml.rels><Relationships xmlns="http://schemas.openxmlformats.org/package/2006/relationships"><Relationship Id="slId26" Type="http://schemas.openxmlformats.org/officeDocument/2006/relationships/slideLayout" Target="../slideLayouts/slideLayout26.xml"/><Relationship Id="prId89" Type="http://schemas.openxmlformats.org/officeDocument/2006/relationships/image" Target="../media/image89.jpg"/><Relationship Id="prId90" Type="http://schemas.openxmlformats.org/officeDocument/2006/relationships/image" Target="../media/image90.jpg"/><Relationship Id="prId91" Type="http://schemas.openxmlformats.org/officeDocument/2006/relationships/image" Target="../media/image91.jpg"/></Relationships>
</file>

<file path=ppt/slides/_rels/slide27.xml.rels><Relationships xmlns="http://schemas.openxmlformats.org/package/2006/relationships"><Relationship Id="slId27" Type="http://schemas.openxmlformats.org/officeDocument/2006/relationships/slideLayout" Target="../slideLayouts/slideLayout27.xml"/><Relationship Id="prId92" Type="http://schemas.openxmlformats.org/officeDocument/2006/relationships/image" Target="../media/image92.jpg"/><Relationship Id="prId93" Type="http://schemas.openxmlformats.org/officeDocument/2006/relationships/image" Target="../media/image93.jpg"/></Relationships>
</file>

<file path=ppt/slides/_rels/slide3.xml.rels><Relationships xmlns="http://schemas.openxmlformats.org/package/2006/relationships"><Relationship Id="slId3" Type="http://schemas.openxmlformats.org/officeDocument/2006/relationships/slideLayout" Target="../slideLayouts/slideLayout3.xml"/><Relationship Id="prId4" Type="http://schemas.openxmlformats.org/officeDocument/2006/relationships/image" Target="../media/image4.jpg"/><Relationship Id="prId5" Type="http://schemas.openxmlformats.org/officeDocument/2006/relationships/image" Target="../media/image5.jpg"/><Relationship Id="prId6" Type="http://schemas.openxmlformats.org/officeDocument/2006/relationships/image" Target="../media/image6.jpg"/><Relationship Id="prId7" Type="http://schemas.openxmlformats.org/officeDocument/2006/relationships/image" Target="../media/image7.jpg"/><Relationship Id="prId8" Type="http://schemas.openxmlformats.org/officeDocument/2006/relationships/image" Target="../media/image8.jpg"/><Relationship Id="prId9" Type="http://schemas.openxmlformats.org/officeDocument/2006/relationships/image" Target="../media/image9.jpg"/></Relationships>
</file>

<file path=ppt/slides/_rels/slide4.xml.rels><Relationships xmlns="http://schemas.openxmlformats.org/package/2006/relationships"><Relationship Id="slId4" Type="http://schemas.openxmlformats.org/officeDocument/2006/relationships/slideLayout" Target="../slideLayouts/slideLayout4.xml"/><Relationship Id="prId10" Type="http://schemas.openxmlformats.org/officeDocument/2006/relationships/image" Target="../media/image10.jpg"/><Relationship Id="prId11" Type="http://schemas.openxmlformats.org/officeDocument/2006/relationships/image" Target="../media/image11.jpg"/><Relationship Id="prId12" Type="http://schemas.openxmlformats.org/officeDocument/2006/relationships/image" Target="../media/image12.jpg"/><Relationship Id="prId13" Type="http://schemas.openxmlformats.org/officeDocument/2006/relationships/image" Target="../media/image13.jpg"/><Relationship Id="prId14" Type="http://schemas.openxmlformats.org/officeDocument/2006/relationships/image" Target="../media/image14.jpg"/><Relationship Id="prId15" Type="http://schemas.openxmlformats.org/officeDocument/2006/relationships/image" Target="../media/image15.jpg"/><Relationship Id="prId16" Type="http://schemas.openxmlformats.org/officeDocument/2006/relationships/image" Target="../media/image16.jpg"/><Relationship Id="prId17" Type="http://schemas.openxmlformats.org/officeDocument/2006/relationships/image" Target="../media/image17.jpg"/><Relationship Id="prId18" Type="http://schemas.openxmlformats.org/officeDocument/2006/relationships/image" Target="../media/image18.jpg"/><Relationship Id="prId19" Type="http://schemas.openxmlformats.org/officeDocument/2006/relationships/image" Target="../media/image19.jpg"/><Relationship Id="prId20" Type="http://schemas.openxmlformats.org/officeDocument/2006/relationships/image" Target="../media/image20.jpg"/><Relationship Id="prId21" Type="http://schemas.openxmlformats.org/officeDocument/2006/relationships/image" Target="../media/image21.jpg"/><Relationship Id="prId22" Type="http://schemas.openxmlformats.org/officeDocument/2006/relationships/image" Target="../media/image22.jpg"/><Relationship Id="prId23" Type="http://schemas.openxmlformats.org/officeDocument/2006/relationships/image" Target="../media/image23.jpg"/><Relationship Id="prId24" Type="http://schemas.openxmlformats.org/officeDocument/2006/relationships/image" Target="../media/image24.jpg"/><Relationship Id="prId25" Type="http://schemas.openxmlformats.org/officeDocument/2006/relationships/image" Target="../media/image25.jpg"/><Relationship Id="prId26" Type="http://schemas.openxmlformats.org/officeDocument/2006/relationships/image" Target="../media/image26.jpg"/></Relationships>
</file>

<file path=ppt/slides/_rels/slide5.xml.rels><Relationships xmlns="http://schemas.openxmlformats.org/package/2006/relationships"><Relationship Id="slId5" Type="http://schemas.openxmlformats.org/officeDocument/2006/relationships/slideLayout" Target="../slideLayouts/slideLayout5.xml"/><Relationship Id="prId27" Type="http://schemas.openxmlformats.org/officeDocument/2006/relationships/image" Target="../media/image27.jpg"/><Relationship Id="prId28" Type="http://schemas.openxmlformats.org/officeDocument/2006/relationships/image" Target="../media/image28.jpg"/><Relationship Id="prId29" Type="http://schemas.openxmlformats.org/officeDocument/2006/relationships/image" Target="../media/image29.jpg"/></Relationships>
</file>

<file path=ppt/slides/_rels/slide6.xml.rels><Relationships xmlns="http://schemas.openxmlformats.org/package/2006/relationships"><Relationship Id="slId6" Type="http://schemas.openxmlformats.org/officeDocument/2006/relationships/slideLayout" Target="../slideLayouts/slideLayout6.xml"/><Relationship Id="prId30" Type="http://schemas.openxmlformats.org/officeDocument/2006/relationships/image" Target="../media/image30.jpg"/><Relationship Id="prId31" Type="http://schemas.openxmlformats.org/officeDocument/2006/relationships/image" Target="../media/image31.jpg"/></Relationships>
</file>

<file path=ppt/slides/_rels/slide7.xml.rels><Relationships xmlns="http://schemas.openxmlformats.org/package/2006/relationships"><Relationship Id="slId7" Type="http://schemas.openxmlformats.org/officeDocument/2006/relationships/slideLayout" Target="../slideLayouts/slideLayout7.xml"/><Relationship Id="prId32" Type="http://schemas.openxmlformats.org/officeDocument/2006/relationships/image" Target="../media/image32.jpg"/></Relationships>
</file>

<file path=ppt/slides/_rels/slide8.xml.rels><Relationships xmlns="http://schemas.openxmlformats.org/package/2006/relationships"><Relationship Id="slId8" Type="http://schemas.openxmlformats.org/officeDocument/2006/relationships/slideLayout" Target="../slideLayouts/slideLayout8.xml"/><Relationship Id="prId33" Type="http://schemas.openxmlformats.org/officeDocument/2006/relationships/image" Target="../media/image33.jpg"/><Relationship Id="prId34" Type="http://schemas.openxmlformats.org/officeDocument/2006/relationships/image" Target="../media/image34.jpg"/><Relationship Id="prId35" Type="http://schemas.openxmlformats.org/officeDocument/2006/relationships/image" Target="../media/image35.jpg"/></Relationships>
</file>

<file path=ppt/slides/_rels/slide9.xml.rels><Relationships xmlns="http://schemas.openxmlformats.org/package/2006/relationships"><Relationship Id="slId9" Type="http://schemas.openxmlformats.org/officeDocument/2006/relationships/slideLayout" Target="../slideLayouts/slideLayout9.xml"/><Relationship Id="prId36" Type="http://schemas.openxmlformats.org/officeDocument/2006/relationships/image" Target="../media/image36.jpg"/><Relationship Id="prId37" Type="http://schemas.openxmlformats.org/officeDocument/2006/relationships/image" Target="../media/image37.jpg"/><Relationship Id="prId38" Type="http://schemas.openxmlformats.org/officeDocument/2006/relationships/image" Target="../media/image38.jpg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1371600" y="1206500"/>
            <a:ext cx="4445000" cy="187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0335" rIns="0" bIns="0" anchor="t">
            <a:normAutofit fontScale="90000"/>
          </a:bodyPr>
          <a:lstStyle/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1650" b="1" baseline="-25000" spc="-165">
                <a:solidFill>
                  <a:srgbClr val="F03B82"/>
                </a:solidFill>
                <a:latin typeface="Verdana" pitchFamily="2" panose="02020603050405020304"/>
              </a:rPr>
              <a:t>A?</a:t>
            </a:r>
            <a:r>
              <a:rPr lang="en-US" sz="2600" b="1" spc="-140">
                <a:solidFill>
                  <a:srgbClr val="000000"/>
                </a:solidFill>
                <a:latin typeface="Verdana" pitchFamily="2" panose="02020603050405020304"/>
              </a:rPr>
              <a:t> innovaccer </a:t>
            </a:r>
          </a:p>
          <a:p>
            <a:pPr marL="0" marR="0" indent="0" algn="l">
              <a:lnSpc>
                <a:spcPts val="35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3200" b="1" i="1" spc="-95">
                <a:solidFill>
                  <a:srgbClr val="000000"/>
                </a:solidFill>
                <a:latin typeface="Times New Roman" pitchFamily="1" panose="02020603050405020304"/>
              </a:rPr>
              <a:t>EFFICIEN'T HEALTHCARE </a:t>
            </a:r>
          </a:p>
          <a:p>
            <a:pPr marL="0" marR="0" indent="0" algn="l">
              <a:lnSpc>
                <a:spcPts val="3500"/>
              </a:lnSpc>
              <a:spcBef>
                <a:spcPts val="0"/>
              </a:spcBef>
              <a:spcAft>
                <a:spcPts val="35"/>
              </a:spcAft>
            </a:pPr>
            <a:r>
              <a:rPr lang="en-US" sz="3200" b="1" i="1" spc="45">
                <a:solidFill>
                  <a:srgbClr val="000000"/>
                </a:solidFill>
                <a:latin typeface="Times New Roman" pitchFamily="1" panose="02020603050405020304"/>
              </a:rPr>
              <a:t>WITH</a:t>
            </a:r>
            <a:r>
              <a:rPr lang="en-US" sz="3200" b="1" i="1" spc="45">
                <a:solidFill>
                  <a:srgbClr val="E31C79"/>
                </a:solidFill>
                <a:latin typeface="Times New Roman" pitchFamily="1" panose="02020603050405020304"/>
              </a:rPr>
              <a:t> ACENATED DATA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283210" y="234950"/>
            <a:ext cx="8710295" cy="4757420"/>
          </a:xfrm>
          <a:prstGeom prst="rect">
            <a:avLst/>
          </a:prstGeom>
          <a:solidFill>
            <a:srgbClr val="FEFCF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39"/>
          <a:stretch>
            <a:fillRect/>
          </a:stretch>
        </p:blipFill>
        <p:spPr>
          <a:xfrm>
            <a:off x="283210" y="234950"/>
            <a:ext cx="8702040" cy="475742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8083550" y="234950"/>
            <a:ext cx="642620" cy="386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900" b="1" spc="-50">
                <a:solidFill>
                  <a:srgbClr val="000000"/>
                </a:solidFill>
                <a:latin typeface="Arial Narrow" pitchFamily="2" panose="02020603050405020304"/>
              </a:rPr>
              <a:t>ref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381000" y="1332230"/>
            <a:ext cx="3590290" cy="709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i="1" spc="-10">
                <a:solidFill>
                  <a:srgbClr val="000000"/>
                </a:solidFill>
                <a:latin typeface="Arial Narrow" pitchFamily="2" panose="02020603050405020304"/>
              </a:rPr>
              <a:t>HASSLE FREE REFERRALS PLACEMENT </a:t>
            </a:r>
          </a:p>
          <a:p>
            <a:pPr marL="0" marR="0" indent="0" algn="just">
              <a:lnSpc>
                <a:spcPts val="14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Take advantage of pre-filled patient details, and avoid manual sending of clinical documentation for referrals by using e-fax / e-attachment instead.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7350" y="2386330"/>
            <a:ext cx="3791585" cy="725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i="1" spc="-50">
                <a:solidFill>
                  <a:srgbClr val="000000"/>
                </a:solidFill>
                <a:latin typeface="Arial" pitchFamily="2" panose="02020603050405020304"/>
              </a:rPr>
              <a:t>CHOOSE A BEST-FIT PROVIDER </a:t>
            </a:r>
          </a:p>
          <a:p>
            <a:pPr marL="0" marR="0" indent="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Leverage data on provider cost and quality performance, distance, and provider in-network preferred status to choose the best provider for a patient.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84175" y="3483610"/>
            <a:ext cx="3611880" cy="55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i="1" spc="25">
                <a:solidFill>
                  <a:srgbClr val="000000"/>
                </a:solidFill>
                <a:latin typeface="Arial Narrow" pitchFamily="2" panose="02020603050405020304"/>
              </a:rPr>
              <a:t>REAL TIME SCHEDULING OF APPOINTMENTS </a:t>
            </a:r>
          </a:p>
          <a:p>
            <a:pPr marL="0" marR="0" indent="0" algn="just">
              <a:lnSpc>
                <a:spcPts val="1400"/>
              </a:lnSpc>
              <a:spcBef>
                <a:spcPts val="290"/>
              </a:spcBef>
              <a:spcAft>
                <a:spcPts val="2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Book appointments in real-time based on provider availability, leveraging direct connectivity to EMR / PMS systems.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8742680" y="4812665"/>
            <a:ext cx="25082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000" spc="80">
                <a:solidFill>
                  <a:srgbClr val="5A5A5A"/>
                </a:solidFill>
                <a:latin typeface="Arial" pitchFamily="2" panose="02020603050405020304"/>
              </a:rPr>
              <a:t>10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40"/>
          <a:stretch>
            <a:fillRect/>
          </a:stretch>
        </p:blipFill>
        <p:spPr>
          <a:xfrm>
            <a:off x="368935" y="286385"/>
            <a:ext cx="4099560" cy="71628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41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42"/>
          <a:stretch>
            <a:fillRect/>
          </a:stretch>
        </p:blipFill>
        <p:spPr>
          <a:xfrm>
            <a:off x="4681855" y="186055"/>
            <a:ext cx="4239895" cy="449262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297815" y="1542415"/>
            <a:ext cx="4241800" cy="3212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00" b="1" i="1" spc="-60">
                <a:solidFill>
                  <a:srgbClr val="000000"/>
                </a:solidFill>
                <a:latin typeface="Arial" pitchFamily="2" panose="02020603050405020304"/>
              </a:rPr>
              <a:t>KEEP YOUR PATIENTS ENGAGED </a:t>
            </a:r>
          </a:p>
          <a:p>
            <a:pPr marL="91440" marR="457200" indent="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Don’t worry about gaps in care journey of patients. Identify and reach them whenever need arises. </a:t>
            </a:r>
          </a:p>
          <a:p>
            <a:pPr marL="91440" marR="0" indent="0" algn="l">
              <a:lnSpc>
                <a:spcPts val="1600"/>
              </a:lnSpc>
              <a:spcBef>
                <a:spcPts val="2580"/>
              </a:spcBef>
              <a:spcAft>
                <a:spcPts val="0"/>
              </a:spcAft>
            </a:pPr>
            <a:r>
              <a:rPr lang="en-US" sz="1300" b="1" i="1" spc="-30">
                <a:solidFill>
                  <a:srgbClr val="000000"/>
                </a:solidFill>
                <a:latin typeface="Arial" pitchFamily="2" panose="02020603050405020304"/>
              </a:rPr>
              <a:t>EMPOWER THEM TO IMPROVE THEIR HEALTH </a:t>
            </a:r>
          </a:p>
          <a:p>
            <a:pPr marL="91440" marR="365760" indent="0" algn="l">
              <a:lnSpc>
                <a:spcPts val="13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Give power to your patients and their families by educating them on their health and community resources </a:t>
            </a:r>
          </a:p>
          <a:p>
            <a:pPr marL="91440" marR="0" indent="0" algn="l">
              <a:lnSpc>
                <a:spcPts val="1600"/>
              </a:lnSpc>
              <a:spcBef>
                <a:spcPts val="2605"/>
              </a:spcBef>
              <a:spcAft>
                <a:spcPts val="0"/>
              </a:spcAft>
            </a:pPr>
            <a:r>
              <a:rPr lang="en-US" sz="1300" b="1" i="1" spc="-55">
                <a:solidFill>
                  <a:srgbClr val="000000"/>
                </a:solidFill>
                <a:latin typeface="Arial" pitchFamily="2" panose="02020603050405020304"/>
              </a:rPr>
              <a:t>BE ACCESSIBLE IN THE MOMENT OF CARE </a:t>
            </a:r>
          </a:p>
          <a:p>
            <a:pPr marL="91440" marR="411480" indent="0" algn="l">
              <a:lnSpc>
                <a:spcPts val="1300"/>
              </a:lnSpc>
              <a:spcBef>
                <a:spcPts val="310"/>
              </a:spcBef>
              <a:spcAft>
                <a:spcPts val="653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Now stay connected with your patient even remotely with video chats and 24/7 concierge.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4680585" y="4855210"/>
            <a:ext cx="4241800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r">
              <a:lnSpc>
                <a:spcPts val="800"/>
              </a:lnSpc>
              <a:spcAft>
                <a:spcPts val="170"/>
              </a:spcAft>
            </a:pPr>
            <a:r>
              <a:rPr lang="en-US" sz="700" spc="15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43"/>
          <a:stretch>
            <a:fillRect/>
          </a:stretch>
        </p:blipFill>
        <p:spPr>
          <a:xfrm>
            <a:off x="3999230" y="0"/>
            <a:ext cx="5144770" cy="226758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44"/>
          <a:stretch>
            <a:fillRect/>
          </a:stretch>
        </p:blipFill>
        <p:spPr>
          <a:xfrm>
            <a:off x="381000" y="4218305"/>
            <a:ext cx="8373110" cy="92646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387350" y="2838450"/>
            <a:ext cx="4914900" cy="137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6695"/>
              </a:spcAft>
            </a:pPr>
            <a:r>
              <a:rPr lang="en-US" sz="3600" b="1" i="1" spc="-55">
                <a:solidFill>
                  <a:srgbClr val="FFFFFF"/>
                </a:solidFill>
                <a:latin typeface="Arial" pitchFamily="2" panose="02020603050405020304"/>
              </a:rPr>
              <a:t>SOLUTIONS BY MARKET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45"/>
          <a:stretch>
            <a:fillRect/>
          </a:stretch>
        </p:blipFill>
        <p:spPr>
          <a:xfrm>
            <a:off x="381000" y="4358640"/>
            <a:ext cx="1390015" cy="633730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prId46"/>
          <a:stretch>
            <a:fillRect/>
          </a:stretch>
        </p:blipFill>
        <p:spPr>
          <a:xfrm>
            <a:off x="332105" y="250190"/>
            <a:ext cx="5044440" cy="28956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47"/>
          <a:stretch>
            <a:fillRect/>
          </a:stretch>
        </p:blipFill>
        <p:spPr>
          <a:xfrm>
            <a:off x="6077585" y="1731010"/>
            <a:ext cx="82550" cy="530860"/>
          </a:xfrm>
          <a:prstGeom prst="rect">
            <a:avLst/>
          </a:prstGeom>
        </p:spPr>
      </p:pic>
      <p:pic>
        <p:nvPicPr>
          <p:cNvPr id="13" name=""/>
          <p:cNvPicPr/>
          <p:nvPr/>
        </p:nvPicPr>
        <p:blipFill>
          <a:blip r:embed="prId48"/>
          <a:stretch>
            <a:fillRect/>
          </a:stretch>
        </p:blipFill>
        <p:spPr>
          <a:xfrm>
            <a:off x="588010" y="3517265"/>
            <a:ext cx="82550" cy="746760"/>
          </a:xfrm>
          <a:prstGeom prst="rect">
            <a:avLst/>
          </a:prstGeom>
        </p:spPr>
      </p:pic>
      <p:pic>
        <p:nvPicPr>
          <p:cNvPr id="15" name=""/>
          <p:cNvPicPr/>
          <p:nvPr/>
        </p:nvPicPr>
        <p:blipFill>
          <a:blip r:embed="prId49"/>
          <a:stretch>
            <a:fillRect/>
          </a:stretch>
        </p:blipFill>
        <p:spPr>
          <a:xfrm>
            <a:off x="3252470" y="3517265"/>
            <a:ext cx="81915" cy="524510"/>
          </a:xfrm>
          <a:prstGeom prst="rect">
            <a:avLst/>
          </a:prstGeom>
        </p:spPr>
      </p:pic>
      <p:sp>
        <p:nvSpPr>
          <p:cNvPr id="6" name=""/>
          <p:cNvSpPr/>
          <p:nvPr>
            <p:ph type="body" idx="10"/>
          </p:nvPr>
        </p:nvSpPr>
        <p:spPr>
          <a:xfrm>
            <a:off x="6056630" y="954405"/>
            <a:ext cx="2584450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REDUCE PMPM BY PROACTIVELY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TAKING ACTIONS TO MODIFY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PATIENT’S BEHAVIOR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6224270" y="1581150"/>
            <a:ext cx="2416810" cy="68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Reduce ED visits </a:t>
            </a:r>
          </a:p>
          <a:p>
            <a:pPr marL="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Optimize SNF/Cost Utilization </a:t>
            </a:r>
          </a:p>
          <a:p>
            <a:pPr marL="0" marR="0" indent="0" algn="l">
              <a:lnSpc>
                <a:spcPts val="10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30">
                <a:solidFill>
                  <a:srgbClr val="000000"/>
                </a:solidFill>
                <a:latin typeface="Tahoma" pitchFamily="2" panose="02020603050405020304"/>
              </a:rPr>
              <a:t>Reduce Network Leakage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3249295" y="954405"/>
            <a:ext cx="1917700" cy="1828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IMPROVE QUALITY SCORES BY PROMPTLY CLOSING QUALITY GAPS </a:t>
            </a:r>
          </a:p>
          <a:p>
            <a:pPr marL="0" marR="365760" indent="0" algn="l">
              <a:lnSpc>
                <a:spcPts val="13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Quick glance into the Quality performance of the entire network for the ACO </a:t>
            </a:r>
          </a:p>
          <a:p>
            <a:pPr marL="0" marR="365760" indent="0" algn="l">
              <a:lnSpc>
                <a:spcPts val="1300"/>
              </a:lnSpc>
              <a:spcBef>
                <a:spcPts val="5"/>
              </a:spcBef>
              <a:spcAft>
                <a:spcPts val="228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leadership and take follow up actions based on the results.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88010" y="954405"/>
            <a:ext cx="1576070" cy="1282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CONTRACT MODELING </a:t>
            </a:r>
          </a:p>
          <a:p>
            <a:pPr marL="0" marR="0" indent="0" algn="l">
              <a:lnSpc>
                <a:spcPts val="13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Innovaccer’s solution will give ACO leadership an interactive insight into their forecasted shared savings by the end-of-the year. </a:t>
            </a:r>
          </a:p>
        </p:txBody>
      </p:sp>
      <p:sp>
        <p:nvSpPr>
          <p:cNvPr id="16" name=""/>
          <p:cNvSpPr/>
          <p:nvPr>
            <p:ph type="body" idx="10"/>
          </p:nvPr>
        </p:nvSpPr>
        <p:spPr>
          <a:xfrm>
            <a:off x="591185" y="2782570"/>
            <a:ext cx="219456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41148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EFFECTIVELY MANAGE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HIGH RISK PATIENT </a:t>
            </a: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POPULATION </a:t>
            </a:r>
          </a:p>
        </p:txBody>
      </p:sp>
      <p:sp>
        <p:nvSpPr>
          <p:cNvPr id="17" name=""/>
          <p:cNvSpPr/>
          <p:nvPr>
            <p:ph type="body" idx="10"/>
          </p:nvPr>
        </p:nvSpPr>
        <p:spPr>
          <a:xfrm>
            <a:off x="734695" y="3364230"/>
            <a:ext cx="205105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Leverage patient stratification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Assign Patients to Care Managers </a:t>
            </a:r>
          </a:p>
          <a:p>
            <a:pPr marL="0" marR="0" indent="0" algn="l">
              <a:lnSpc>
                <a:spcPts val="1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900" spc="10">
                <a:solidFill>
                  <a:srgbClr val="000000"/>
                </a:solidFill>
                <a:latin typeface="Tahoma" pitchFamily="2" panose="02020603050405020304"/>
              </a:rPr>
              <a:t>Notify Care Team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35">
                <a:solidFill>
                  <a:srgbClr val="000000"/>
                </a:solidFill>
                <a:latin typeface="Tahoma" pitchFamily="2" panose="02020603050405020304"/>
              </a:rPr>
              <a:t>Recommend Community Resources </a:t>
            </a:r>
          </a:p>
          <a:p>
            <a:pPr marL="0" marR="0" indent="0" algn="l">
              <a:lnSpc>
                <a:spcPts val="9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5">
                <a:solidFill>
                  <a:srgbClr val="000000"/>
                </a:solidFill>
                <a:latin typeface="Tahoma" pitchFamily="2" panose="02020603050405020304"/>
              </a:rPr>
              <a:t>Send Educational Materials to Patients </a:t>
            </a:r>
          </a:p>
        </p:txBody>
      </p:sp>
      <p:sp>
        <p:nvSpPr>
          <p:cNvPr id="18" name=""/>
          <p:cNvSpPr/>
          <p:nvPr>
            <p:ph type="body" idx="10"/>
          </p:nvPr>
        </p:nvSpPr>
        <p:spPr>
          <a:xfrm>
            <a:off x="3242945" y="2782570"/>
            <a:ext cx="249936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ASSISTANCE IN REPORTING </a:t>
            </a: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THEIR QUALITY PERFORMANCE </a:t>
            </a:r>
            <a:r>
              <a:rPr lang="en-US" sz="1350" b="1" i="1" spc="-65">
                <a:solidFill>
                  <a:srgbClr val="000000"/>
                </a:solidFill>
                <a:latin typeface="Arial" pitchFamily="2" panose="02020603050405020304"/>
              </a:rPr>
              <a:t>TO CMS </a:t>
            </a:r>
          </a:p>
        </p:txBody>
      </p:sp>
      <p:sp>
        <p:nvSpPr>
          <p:cNvPr id="19" name=""/>
          <p:cNvSpPr/>
          <p:nvPr>
            <p:ph type="body" idx="10"/>
          </p:nvPr>
        </p:nvSpPr>
        <p:spPr>
          <a:xfrm>
            <a:off x="3395345" y="3364230"/>
            <a:ext cx="2346960" cy="689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Web-Interface Reporting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User Guidance </a:t>
            </a:r>
          </a:p>
          <a:p>
            <a:pPr marL="0" marR="0" indent="0" algn="l">
              <a:lnSpc>
                <a:spcPts val="11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Assisting users through Evidence </a:t>
            </a:r>
          </a:p>
        </p:txBody>
      </p:sp>
      <p:sp>
        <p:nvSpPr>
          <p:cNvPr id="20" name=""/>
          <p:cNvSpPr/>
          <p:nvPr>
            <p:ph type="body" idx="10"/>
          </p:nvPr>
        </p:nvSpPr>
        <p:spPr>
          <a:xfrm>
            <a:off x="7162800" y="4456430"/>
            <a:ext cx="1828800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0" rIns="0" bIns="0" anchor="t"/>
          <a:lstStyle/>
          <a:p>
            <a:pPr marL="0" marR="0" indent="0" algn="l">
              <a:lnSpc>
                <a:spcPts val="800"/>
              </a:lnSpc>
              <a:spcAft>
                <a:spcPts val="310"/>
              </a:spcAft>
            </a:pPr>
            <a:r>
              <a:rPr lang="en-US" sz="700" spc="15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50"/>
          <a:stretch>
            <a:fillRect/>
          </a:stretch>
        </p:blipFill>
        <p:spPr>
          <a:xfrm>
            <a:off x="332105" y="250190"/>
            <a:ext cx="7992110" cy="289560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51"/>
          <a:stretch>
            <a:fillRect/>
          </a:stretch>
        </p:blipFill>
        <p:spPr>
          <a:xfrm>
            <a:off x="588010" y="3288665"/>
            <a:ext cx="82550" cy="95440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52"/>
          <a:stretch>
            <a:fillRect/>
          </a:stretch>
        </p:blipFill>
        <p:spPr>
          <a:xfrm>
            <a:off x="3481070" y="3288665"/>
            <a:ext cx="81915" cy="316865"/>
          </a:xfrm>
          <a:prstGeom prst="rect">
            <a:avLst/>
          </a:prstGeom>
        </p:spPr>
      </p:pic>
      <p:pic>
        <p:nvPicPr>
          <p:cNvPr id="17" name=""/>
          <p:cNvPicPr/>
          <p:nvPr/>
        </p:nvPicPr>
        <p:blipFill>
          <a:blip r:embed="prId53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579120" y="1042035"/>
            <a:ext cx="1883410" cy="1271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60">
                <a:solidFill>
                  <a:srgbClr val="000000"/>
                </a:solidFill>
                <a:latin typeface="Arial" pitchFamily="2" panose="02020603050405020304"/>
              </a:rPr>
              <a:t>CLAIMS AGGREGATION AND PAYMENT PRICING </a:t>
            </a:r>
          </a:p>
          <a:p>
            <a:pPr marL="0" marR="274320" indent="0" algn="l">
              <a:lnSpc>
                <a:spcPts val="13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Aggregate and manage claims for as many patients with Innovaccer’s revolutionary data activation platform for payment distribution.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471545" y="1042035"/>
            <a:ext cx="2173605" cy="1137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85">
                <a:solidFill>
                  <a:srgbClr val="000000"/>
                </a:solidFill>
                <a:latin typeface="Arial" pitchFamily="2" panose="02020603050405020304"/>
              </a:rPr>
              <a:t>AUTOMATE YOUR CARE MANAGEMENT STRATEGIES </a:t>
            </a:r>
          </a:p>
          <a:p>
            <a:pPr marL="0" marR="0" indent="0" algn="l">
              <a:lnSpc>
                <a:spcPts val="13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Address the unique needs of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your members to optimize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utilization and improve </a:t>
            </a:r>
            <a:br/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margins.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6282055" y="1042035"/>
            <a:ext cx="2245995" cy="1271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CREATE PATHWAYS FOR TRANSITIONAL CARE MANAGEMENT </a:t>
            </a:r>
          </a:p>
          <a:p>
            <a:pPr marL="0" marR="0" indent="0" algn="just">
              <a:lnSpc>
                <a:spcPts val="1300"/>
              </a:lnSpc>
              <a:spcBef>
                <a:spcPts val="900"/>
              </a:spcBef>
              <a:spcAft>
                <a:spcPts val="285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Manage your members inside and outside the care facility to reduce the possibility of unnecessary readmissions.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579120" y="2706370"/>
            <a:ext cx="259080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EFFECTIVELY MANAGE </a:t>
            </a:r>
            <a:br/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ALL THE BUNDLES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734695" y="3089910"/>
            <a:ext cx="2435225" cy="1366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097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Find and meet targets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10">
                <a:solidFill>
                  <a:srgbClr val="000000"/>
                </a:solidFill>
                <a:latin typeface="Tahoma" pitchFamily="2" panose="02020603050405020304"/>
              </a:rPr>
              <a:t>Handle retrospective &amp; prospective payments </a:t>
            </a:r>
          </a:p>
          <a:p>
            <a:pPr marL="0" marR="0" indent="0" algn="l">
              <a:lnSpc>
                <a:spcPts val="11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Engage physicians at each level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Calculate episode costs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</a:pPr>
            <a:r>
              <a:rPr lang="en-US" sz="900" spc="20">
                <a:solidFill>
                  <a:srgbClr val="000000"/>
                </a:solidFill>
                <a:latin typeface="Tahoma" pitchFamily="2" panose="02020603050405020304"/>
              </a:rPr>
              <a:t>Streamline the process of referral </a:t>
            </a:r>
          </a:p>
          <a:p>
            <a:pPr marL="0" marR="0" indent="0" algn="l">
              <a:lnSpc>
                <a:spcPts val="11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900" spc="30">
                <a:solidFill>
                  <a:srgbClr val="000000"/>
                </a:solidFill>
                <a:latin typeface="Tahoma" pitchFamily="2" panose="02020603050405020304"/>
              </a:rPr>
              <a:t>management </a:t>
            </a:r>
          </a:p>
        </p:txBody>
      </p:sp>
      <p:sp>
        <p:nvSpPr>
          <p:cNvPr id="13" name=""/>
          <p:cNvSpPr/>
          <p:nvPr>
            <p:ph type="body" idx="10"/>
          </p:nvPr>
        </p:nvSpPr>
        <p:spPr>
          <a:xfrm>
            <a:off x="3483610" y="2706370"/>
            <a:ext cx="233807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ENSURE TIMELY FILING AND </a:t>
            </a: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RECONCILIATION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3623945" y="3089910"/>
            <a:ext cx="2197735" cy="945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Support for timely payment reconciliation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Improved accuracy of claims across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multiple reimbursements and risk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arrangements </a:t>
            </a:r>
          </a:p>
        </p:txBody>
      </p:sp>
      <p:graphicFrame>
        <p:nvGraphicFramePr>
          <p:cNvPr id="16" name=""/>
          <p:cNvGraphicFramePr>
            <a:graphicFrameLocks noGrp="1"/>
          </p:cNvGraphicFramePr>
          <p:nvPr/>
        </p:nvGraphicFramePr>
        <p:xfrm>
          <a:off x="332105" y="4753610"/>
          <a:ext cx="8576945" cy="547370"/>
        </p:xfrm>
        <a:graphic>
          <a:graphicData uri="http://schemas.openxmlformats.org/drawingml/2006/table">
            <a:tbl>
              <a:tblGrid>
                <a:gridCol w="1438910"/>
                <a:gridCol w="7138035"/>
              </a:tblGrid>
              <a:tr h="2501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10"/>
                        </a:spcBef>
                        <a:spcAft>
                          <a:spcPts val="31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54"/>
          <a:stretch>
            <a:fillRect/>
          </a:stretch>
        </p:blipFill>
        <p:spPr>
          <a:xfrm>
            <a:off x="332105" y="250190"/>
            <a:ext cx="8348345" cy="28956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55"/>
          <a:stretch>
            <a:fillRect/>
          </a:stretch>
        </p:blipFill>
        <p:spPr>
          <a:xfrm>
            <a:off x="588010" y="3517265"/>
            <a:ext cx="82550" cy="530225"/>
          </a:xfrm>
          <a:prstGeom prst="rect">
            <a:avLst/>
          </a:prstGeom>
        </p:spPr>
      </p:pic>
      <p:pic>
        <p:nvPicPr>
          <p:cNvPr id="13" name=""/>
          <p:cNvPicPr/>
          <p:nvPr/>
        </p:nvPicPr>
        <p:blipFill>
          <a:blip r:embed="prId56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542290" y="1042035"/>
            <a:ext cx="2057400" cy="98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70">
                <a:solidFill>
                  <a:srgbClr val="000000"/>
                </a:solidFill>
                <a:latin typeface="Arial" pitchFamily="2" panose="02020603050405020304"/>
              </a:rPr>
              <a:t>MONITOR &amp; CLOSE GAPS IN CARE </a:t>
            </a:r>
          </a:p>
          <a:p>
            <a:pPr marL="45720" marR="0" indent="0" algn="l">
              <a:lnSpc>
                <a:spcPts val="1300"/>
              </a:lnSpc>
              <a:spcBef>
                <a:spcPts val="325"/>
              </a:spcBef>
              <a:spcAft>
                <a:spcPts val="260"/>
              </a:spcAf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Clearly understand the quality and gaps in care by establishing real-time clinical data exchange.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3895090" y="1042035"/>
            <a:ext cx="2057400" cy="984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ACHIEVE 5 STAR </a:t>
            </a:r>
            <a:br/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RATINGS </a:t>
            </a:r>
          </a:p>
          <a:p>
            <a:pPr marL="0" marR="0" indent="0" algn="l">
              <a:lnSpc>
                <a:spcPts val="13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Improve care quality and STAR ratings by informing physicians of care and coding gaps at point-of-care.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530225" y="2745740"/>
            <a:ext cx="2200910" cy="630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OUT WITH MANUAL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PROCESSES THAT TAKE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FOREVER.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734695" y="3376295"/>
            <a:ext cx="1996440" cy="659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spc="25">
                <a:solidFill>
                  <a:srgbClr val="000000"/>
                </a:solidFill>
                <a:latin typeface="Tahoma" pitchFamily="2" panose="02020603050405020304"/>
              </a:rPr>
              <a:t>Automated chart retrieval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Point-of-care physician engagement </a:t>
            </a: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Flexible and collaborative workflows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3910330" y="2745740"/>
            <a:ext cx="2200910" cy="1109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i="1" spc="-75">
                <a:solidFill>
                  <a:srgbClr val="000000"/>
                </a:solidFill>
                <a:latin typeface="Arial" pitchFamily="2" panose="02020603050405020304"/>
              </a:rPr>
              <a:t>AUTOMATE &amp; CUSTOMIZE ENGAGEMENT </a:t>
            </a:r>
          </a:p>
          <a:p>
            <a:pPr marL="0" marR="0" indent="0" algn="l">
              <a:lnSpc>
                <a:spcPts val="13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Drive better engagement through automation and customization option to roll out tests, video messages, and others to support follow-up. </a:t>
            </a:r>
          </a:p>
        </p:txBody>
      </p:sp>
      <p:graphicFrame>
        <p:nvGraphicFramePr>
          <p:cNvPr id="12" name=""/>
          <p:cNvGraphicFramePr>
            <a:graphicFrameLocks noGrp="1"/>
          </p:cNvGraphicFramePr>
          <p:nvPr/>
        </p:nvGraphicFramePr>
        <p:xfrm>
          <a:off x="332105" y="4733290"/>
          <a:ext cx="8576945" cy="956310"/>
        </p:xfrm>
        <a:graphic>
          <a:graphicData uri="http://schemas.openxmlformats.org/drawingml/2006/table">
            <a:tbl>
              <a:tblGrid>
                <a:gridCol w="1438910"/>
                <a:gridCol w="7138035"/>
              </a:tblGrid>
              <a:tr h="27051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970"/>
                        </a:spcBef>
                        <a:spcAft>
                          <a:spcPts val="31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57"/>
          <a:stretch>
            <a:fillRect/>
          </a:stretch>
        </p:blipFill>
        <p:spPr>
          <a:xfrm>
            <a:off x="3999230" y="0"/>
            <a:ext cx="5144770" cy="226758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58"/>
          <a:stretch>
            <a:fillRect/>
          </a:stretch>
        </p:blipFill>
        <p:spPr>
          <a:xfrm>
            <a:off x="381000" y="4218305"/>
            <a:ext cx="8373110" cy="92646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405130" y="2838450"/>
            <a:ext cx="2832100" cy="137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85000"/>
          </a:bodyPr>
          <a:lstStyle/>
          <a:p>
            <a:pPr marL="0" marR="0" indent="0" algn="l">
              <a:lnSpc>
                <a:spcPts val="4100"/>
              </a:lnSpc>
              <a:spcAft>
                <a:spcPts val="6695"/>
              </a:spcAft>
            </a:pPr>
            <a:r>
              <a:rPr lang="en-US" sz="3600" b="1" i="1" spc="-85">
                <a:solidFill>
                  <a:srgbClr val="FFFFFF"/>
                </a:solidFill>
                <a:latin typeface="Arial" pitchFamily="2" panose="02020603050405020304"/>
              </a:rPr>
              <a:t>CASE STUDIES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400050" y="1295400"/>
            <a:ext cx="8389620" cy="2181225"/>
          </a:xfrm>
          <a:prstGeom prst="rect">
            <a:avLst/>
          </a:prstGeom>
          <a:solidFill>
            <a:srgbClr val="FEFBF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636135" y="1295400"/>
            <a:ext cx="1999615" cy="1892935"/>
          </a:xfrm>
          <a:prstGeom prst="rect">
            <a:avLst/>
          </a:prstGeom>
          <a:solidFill>
            <a:srgbClr val="E31C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475615" y="1295400"/>
            <a:ext cx="1999615" cy="1892935"/>
          </a:xfrm>
          <a:prstGeom prst="rect">
            <a:avLst/>
          </a:prstGeom>
          <a:solidFill>
            <a:srgbClr val="E31C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6714490" y="1295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2553970" y="1295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8" name=""/>
          <p:cNvPicPr/>
          <p:nvPr/>
        </p:nvPicPr>
        <p:blipFill>
          <a:blip r:embed="prId59"/>
          <a:stretch>
            <a:fillRect/>
          </a:stretch>
        </p:blipFill>
        <p:spPr>
          <a:xfrm>
            <a:off x="506095" y="250190"/>
            <a:ext cx="7945755" cy="782955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>
          <a:blip r:embed="prId60"/>
          <a:stretch>
            <a:fillRect/>
          </a:stretch>
        </p:blipFill>
        <p:spPr>
          <a:xfrm>
            <a:off x="475615" y="1295400"/>
            <a:ext cx="8238490" cy="1892935"/>
          </a:xfrm>
          <a:prstGeom prst="rect">
            <a:avLst/>
          </a:prstGeom>
        </p:spPr>
      </p:pic>
      <p:pic>
        <p:nvPicPr>
          <p:cNvPr id="16" name=""/>
          <p:cNvPicPr/>
          <p:nvPr/>
        </p:nvPicPr>
        <p:blipFill>
          <a:blip r:embed="prId61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9" name=""/>
          <p:cNvSpPr/>
          <p:nvPr>
            <p:ph type="body" idx="10"/>
          </p:nvPr>
        </p:nvSpPr>
        <p:spPr>
          <a:xfrm>
            <a:off x="400050" y="3476625"/>
            <a:ext cx="8389620" cy="1278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SHARED SAVINGS WENT FROM </a:t>
            </a:r>
            <a:br/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ZERO TO $5 MILLION </a:t>
            </a:r>
          </a:p>
          <a:p>
            <a:pPr marL="0" marR="0" indent="0" algn="ctr">
              <a:lnSpc>
                <a:spcPts val="1200"/>
              </a:lnSpc>
              <a:spcBef>
                <a:spcPts val="1575"/>
              </a:spcBef>
              <a:spcAft>
                <a:spcPts val="2550"/>
              </a:spcAft>
            </a:pPr>
            <a:r>
              <a:rPr lang="en-US" sz="1050" b="1" i="1" spc="-30">
                <a:solidFill>
                  <a:srgbClr val="000000"/>
                </a:solidFill>
                <a:latin typeface="Arial" pitchFamily="2" panose="02020603050405020304"/>
              </a:rPr>
              <a:t>IN TWO YEARS </a:t>
            </a:r>
          </a:p>
        </p:txBody>
      </p:sp>
      <p:graphicFrame>
        <p:nvGraphicFramePr>
          <p:cNvPr id="13" name=""/>
          <p:cNvGraphicFramePr>
            <a:graphicFrameLocks noGrp="1"/>
          </p:cNvGraphicFramePr>
          <p:nvPr/>
        </p:nvGraphicFramePr>
        <p:xfrm>
          <a:off x="624840" y="2319655"/>
          <a:ext cx="7924800" cy="432435"/>
        </p:xfrm>
        <a:graphic>
          <a:graphicData uri="http://schemas.openxmlformats.org/drawingml/2006/table">
            <a:tbl>
              <a:tblGrid>
                <a:gridCol w="1850390"/>
                <a:gridCol w="2078355"/>
                <a:gridCol w="2082165"/>
                <a:gridCol w="1913890"/>
              </a:tblGrid>
              <a:tr h="243840">
                <a:tc>
                  <a:txBody>
                    <a:bodyPr vert="horz" anchor="t"/>
                    <a:lstStyle/>
                    <a:p>
                      <a:pPr marL="146050" marR="0" indent="0" algn="l">
                        <a:lnSpc>
                          <a:spcPts val="1200"/>
                        </a:lnSpc>
                        <a:spcBef>
                          <a:spcPts val="625"/>
                        </a:spcBef>
                        <a:spcAft>
                          <a:spcPts val="30"/>
                        </a:spcAft>
                      </a:pPr>
                      <a:r>
                        <a:rPr lang="en-US" sz="105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REDUCTION IN 30-DAY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240665" indent="0" algn="r">
                        <a:lnSpc>
                          <a:spcPts val="1200"/>
                        </a:lnSpc>
                        <a:spcBef>
                          <a:spcPts val="625"/>
                        </a:spcBef>
                        <a:spcAft>
                          <a:spcPts val="3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PRIMARY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36245" indent="0" algn="r">
                        <a:lnSpc>
                          <a:spcPts val="1200"/>
                        </a:lnSpc>
                        <a:spcBef>
                          <a:spcPts val="625"/>
                        </a:spcBef>
                        <a:spcAft>
                          <a:spcPts val="30"/>
                        </a:spcAft>
                      </a:pPr>
                      <a:r>
                        <a:rPr lang="en-US" sz="105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REDUCTION IN ED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164465" indent="0" algn="r">
                        <a:lnSpc>
                          <a:spcPts val="1200"/>
                        </a:lnSpc>
                        <a:spcBef>
                          <a:spcPts val="625"/>
                        </a:spcBef>
                        <a:spcAft>
                          <a:spcPts val="3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ANNUAL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  <a:tr h="188595">
                <a:tc>
                  <a:txBody>
                    <a:bodyPr vert="horz" anchor="t"/>
                    <a:lstStyle/>
                    <a:p>
                      <a:pPr marL="146050" marR="0" indent="0" algn="l">
                        <a:lnSpc>
                          <a:spcPts val="12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READMISSION RATES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240665" indent="0" algn="r">
                        <a:lnSpc>
                          <a:spcPts val="12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PROVIDER SERVICES/1K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36245" indent="0" algn="r">
                        <a:lnSpc>
                          <a:spcPts val="12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UTILIZATION / 1K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468630" marR="0" indent="0" algn="l">
                        <a:lnSpc>
                          <a:spcPts val="12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WELLNESS EXAMS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6714490" y="914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2553970" y="914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400050" y="914400"/>
            <a:ext cx="2075180" cy="1892935"/>
          </a:xfrm>
          <a:prstGeom prst="rect">
            <a:avLst/>
          </a:prstGeom>
          <a:solidFill>
            <a:srgbClr val="E31C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4636135" y="914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7" name=""/>
          <p:cNvPicPr/>
          <p:nvPr/>
        </p:nvPicPr>
        <p:blipFill>
          <a:blip r:embed="prId62"/>
          <a:stretch>
            <a:fillRect/>
          </a:stretch>
        </p:blipFill>
        <p:spPr>
          <a:xfrm>
            <a:off x="509270" y="250190"/>
            <a:ext cx="7385050" cy="289560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63"/>
          <a:stretch>
            <a:fillRect/>
          </a:stretch>
        </p:blipFill>
        <p:spPr>
          <a:xfrm>
            <a:off x="1057910" y="1386840"/>
            <a:ext cx="883920" cy="45085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64"/>
          <a:stretch>
            <a:fillRect/>
          </a:stretch>
        </p:blipFill>
        <p:spPr>
          <a:xfrm>
            <a:off x="3218815" y="1386840"/>
            <a:ext cx="676275" cy="372110"/>
          </a:xfrm>
          <a:prstGeom prst="rect">
            <a:avLst/>
          </a:prstGeom>
        </p:spPr>
      </p:pic>
      <p:pic>
        <p:nvPicPr>
          <p:cNvPr id="14" name=""/>
          <p:cNvPicPr/>
          <p:nvPr/>
        </p:nvPicPr>
        <p:blipFill>
          <a:blip r:embed="prId65"/>
          <a:stretch>
            <a:fillRect/>
          </a:stretch>
        </p:blipFill>
        <p:spPr>
          <a:xfrm>
            <a:off x="5306695" y="1386840"/>
            <a:ext cx="676275" cy="372110"/>
          </a:xfrm>
          <a:prstGeom prst="rect">
            <a:avLst/>
          </a:prstGeom>
        </p:spPr>
      </p:pic>
      <p:pic>
        <p:nvPicPr>
          <p:cNvPr id="16" name=""/>
          <p:cNvPicPr/>
          <p:nvPr/>
        </p:nvPicPr>
        <p:blipFill>
          <a:blip r:embed="prId66"/>
          <a:stretch>
            <a:fillRect/>
          </a:stretch>
        </p:blipFill>
        <p:spPr>
          <a:xfrm>
            <a:off x="7369810" y="1390015"/>
            <a:ext cx="670560" cy="435610"/>
          </a:xfrm>
          <a:prstGeom prst="rect">
            <a:avLst/>
          </a:prstGeom>
        </p:spPr>
      </p:pic>
      <p:pic>
        <p:nvPicPr>
          <p:cNvPr id="21" name=""/>
          <p:cNvPicPr/>
          <p:nvPr/>
        </p:nvPicPr>
        <p:blipFill>
          <a:blip r:embed="prId67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8" name=""/>
          <p:cNvSpPr/>
          <p:nvPr>
            <p:ph type="body" idx="10"/>
          </p:nvPr>
        </p:nvSpPr>
        <p:spPr>
          <a:xfrm>
            <a:off x="400050" y="3248025"/>
            <a:ext cx="8389620" cy="1506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REDUCED HEALTH CARE SPEND BY </a:t>
            </a:r>
            <a:br/>
            <a:r>
              <a:rPr lang="en-US" sz="2000" b="1" i="1" spc="0">
                <a:solidFill>
                  <a:srgbClr val="000000"/>
                </a:solidFill>
                <a:latin typeface="Arial" pitchFamily="2" panose="02020603050405020304"/>
              </a:rPr>
              <a:t>MORE THAN $28 MILLION </a:t>
            </a:r>
          </a:p>
          <a:p>
            <a:pPr marL="0" marR="0" indent="0" algn="ctr">
              <a:lnSpc>
                <a:spcPts val="1500"/>
              </a:lnSpc>
              <a:spcBef>
                <a:spcPts val="1265"/>
              </a:spcBef>
              <a:spcAft>
                <a:spcPts val="2890"/>
              </a:spcAft>
            </a:pPr>
            <a:r>
              <a:rPr lang="en-US" sz="1100" b="1" i="1" spc="0">
                <a:solidFill>
                  <a:srgbClr val="000000"/>
                </a:solidFill>
                <a:latin typeface="Arial" pitchFamily="2" panose="02020603050405020304"/>
              </a:rPr>
              <a:t>FOR OVER 78,000 UNITEDHEALTHCARE </a:t>
            </a:r>
            <a:br/>
            <a:r>
              <a:rPr lang="en-US" sz="1100" b="1" i="1" spc="0">
                <a:solidFill>
                  <a:srgbClr val="000000"/>
                </a:solidFill>
                <a:latin typeface="Arial" pitchFamily="2" panose="02020603050405020304"/>
              </a:rPr>
              <a:t>PLAN PARTICIPANTS </a:t>
            </a:r>
          </a:p>
        </p:txBody>
      </p:sp>
      <p:graphicFrame>
        <p:nvGraphicFramePr>
          <p:cNvPr id="18" name=""/>
          <p:cNvGraphicFramePr>
            <a:graphicFrameLocks noGrp="1"/>
          </p:cNvGraphicFramePr>
          <p:nvPr/>
        </p:nvGraphicFramePr>
        <p:xfrm>
          <a:off x="400050" y="1938655"/>
          <a:ext cx="8389620" cy="1309370"/>
        </p:xfrm>
        <a:graphic>
          <a:graphicData uri="http://schemas.openxmlformats.org/drawingml/2006/table">
            <a:tbl>
              <a:tblGrid>
                <a:gridCol w="2074545"/>
                <a:gridCol w="2078990"/>
                <a:gridCol w="2081530"/>
                <a:gridCol w="2154555"/>
              </a:tblGrid>
              <a:tr h="24384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620"/>
                        </a:spcBef>
                        <a:spcAft>
                          <a:spcPts val="60"/>
                        </a:spcAft>
                      </a:pPr>
                      <a:r>
                        <a:rPr lang="en-US" sz="110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UNITEDHEALTHCARE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620"/>
                        </a:spcBef>
                        <a:spcAft>
                          <a:spcPts val="6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598805" indent="0" algn="r">
                        <a:lnSpc>
                          <a:spcPts val="1200"/>
                        </a:lnSpc>
                        <a:spcBef>
                          <a:spcPts val="620"/>
                        </a:spcBef>
                        <a:spcAft>
                          <a:spcPts val="6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620"/>
                        </a:spcBef>
                        <a:spcAft>
                          <a:spcPts val="6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  <a:tr h="19177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80"/>
                        </a:spcAft>
                      </a:pPr>
                      <a:r>
                        <a:rPr lang="en-US" sz="110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PARTICIPANTS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8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COLORECTAL CANCER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484505" indent="0" algn="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8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BREAST CANCER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8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CERVICAL CANCER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  <a:tr h="182880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1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SCREENING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598805" indent="0" algn="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1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SCREENING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1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SCREENING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10"/>
                        </a:spcBef>
                        <a:spcAft>
                          <a:spcPts val="170"/>
                        </a:spcAft>
                      </a:pPr>
                      <a:r>
                        <a:rPr lang="en-US" sz="650" b="1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6714490" y="1295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00050" y="1295400"/>
            <a:ext cx="2075180" cy="1892935"/>
          </a:xfrm>
          <a:prstGeom prst="rect">
            <a:avLst/>
          </a:prstGeom>
          <a:solidFill>
            <a:srgbClr val="E31C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4" name=""/>
          <p:cNvSpPr/>
          <p:nvPr>
            <p:ph type="body" idx="10"/>
          </p:nvPr>
        </p:nvSpPr>
        <p:spPr>
          <a:xfrm>
            <a:off x="2553970" y="1295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4636135" y="1295400"/>
            <a:ext cx="1999615" cy="1892935"/>
          </a:xfrm>
          <a:prstGeom prst="rect">
            <a:avLst/>
          </a:prstGeom>
          <a:solidFill>
            <a:srgbClr val="F8F4E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7" name=""/>
          <p:cNvPicPr/>
          <p:nvPr/>
        </p:nvPicPr>
        <p:blipFill>
          <a:blip r:embed="prId68"/>
          <a:stretch>
            <a:fillRect/>
          </a:stretch>
        </p:blipFill>
        <p:spPr>
          <a:xfrm>
            <a:off x="484505" y="250190"/>
            <a:ext cx="7927975" cy="78295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69"/>
          <a:stretch>
            <a:fillRect/>
          </a:stretch>
        </p:blipFill>
        <p:spPr>
          <a:xfrm>
            <a:off x="908050" y="1758950"/>
            <a:ext cx="1188720" cy="38100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70"/>
          <a:stretch>
            <a:fillRect/>
          </a:stretch>
        </p:blipFill>
        <p:spPr>
          <a:xfrm>
            <a:off x="3224530" y="1758950"/>
            <a:ext cx="668020" cy="381000"/>
          </a:xfrm>
          <a:prstGeom prst="rect">
            <a:avLst/>
          </a:prstGeom>
        </p:spPr>
      </p:pic>
      <p:pic>
        <p:nvPicPr>
          <p:cNvPr id="14" name=""/>
          <p:cNvPicPr/>
          <p:nvPr/>
        </p:nvPicPr>
        <p:blipFill>
          <a:blip r:embed="prId71"/>
          <a:stretch>
            <a:fillRect/>
          </a:stretch>
        </p:blipFill>
        <p:spPr>
          <a:xfrm>
            <a:off x="5321935" y="1771015"/>
            <a:ext cx="645795" cy="435610"/>
          </a:xfrm>
          <a:prstGeom prst="rect">
            <a:avLst/>
          </a:prstGeom>
        </p:spPr>
      </p:pic>
      <p:pic>
        <p:nvPicPr>
          <p:cNvPr id="16" name=""/>
          <p:cNvPicPr/>
          <p:nvPr/>
        </p:nvPicPr>
        <p:blipFill>
          <a:blip r:embed="prId72"/>
          <a:stretch>
            <a:fillRect/>
          </a:stretch>
        </p:blipFill>
        <p:spPr>
          <a:xfrm>
            <a:off x="7254240" y="1771015"/>
            <a:ext cx="932815" cy="435610"/>
          </a:xfrm>
          <a:prstGeom prst="rect">
            <a:avLst/>
          </a:prstGeom>
        </p:spPr>
      </p:pic>
      <p:pic>
        <p:nvPicPr>
          <p:cNvPr id="21" name=""/>
          <p:cNvPicPr/>
          <p:nvPr/>
        </p:nvPicPr>
        <p:blipFill>
          <a:blip r:embed="prId73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8" name=""/>
          <p:cNvSpPr/>
          <p:nvPr>
            <p:ph type="body" idx="10"/>
          </p:nvPr>
        </p:nvSpPr>
        <p:spPr>
          <a:xfrm>
            <a:off x="400050" y="3552825"/>
            <a:ext cx="8389620" cy="1202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2000" b="1" i="1" spc="-50">
                <a:solidFill>
                  <a:srgbClr val="000000"/>
                </a:solidFill>
                <a:latin typeface="Arial" pitchFamily="2" panose="02020603050405020304"/>
              </a:rPr>
              <a:t>11% OF CARE GAPS PLUGGED TO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algn="l" pos="2194560"/>
              </a:tabLst>
            </a:pPr>
            <a:r>
              <a:rPr lang="en-US" sz="1050" b="1" u="sng" spc="-15">
                <a:solidFill>
                  <a:srgbClr val="0000FF"/>
                </a:solidFill>
                <a:latin typeface="Arial" pitchFamily="2" panose="02020603050405020304"/>
              </a:rPr>
              <a:t>Customer Video</a:t>
            </a:r>
            <a:r>
              <a:rPr lang="en-US" sz="100" b="1" u="sng" spc="-15">
                <a:solidFill>
                  <a:srgbClr val="0097A7"/>
                </a:solidFill>
                <a:latin typeface="Arial" pitchFamily="2" panose="02020603050405020304"/>
              </a:rPr>
              <a:t> </a:t>
            </a:r>
            <a:r>
              <a:rPr lang="en-US" sz="2000" b="1" i="1" spc="-15">
                <a:solidFill>
                  <a:srgbClr val="000000"/>
                </a:solidFill>
                <a:latin typeface="Arial" pitchFamily="2" panose="02020603050405020304"/>
              </a:rPr>
              <a:t>IMPROVE THE STAR RATINGS BY 0.5 </a:t>
            </a:r>
          </a:p>
          <a:p>
            <a:pPr marL="0" marR="0" indent="0" algn="ctr">
              <a:lnSpc>
                <a:spcPts val="1300"/>
              </a:lnSpc>
              <a:spcBef>
                <a:spcPts val="1990"/>
              </a:spcBef>
              <a:spcAft>
                <a:spcPts val="1945"/>
              </a:spcAft>
            </a:pPr>
            <a:r>
              <a:rPr lang="en-US" sz="1100" b="1" i="1" spc="-50">
                <a:solidFill>
                  <a:srgbClr val="000000"/>
                </a:solidFill>
                <a:latin typeface="Arial" pitchFamily="2" panose="02020603050405020304"/>
              </a:rPr>
              <a:t>WITHIN THE FIRST 3 MONTHS </a:t>
            </a:r>
          </a:p>
        </p:txBody>
      </p:sp>
      <p:graphicFrame>
        <p:nvGraphicFramePr>
          <p:cNvPr id="18" name=""/>
          <p:cNvGraphicFramePr>
            <a:graphicFrameLocks noGrp="1"/>
          </p:cNvGraphicFramePr>
          <p:nvPr/>
        </p:nvGraphicFramePr>
        <p:xfrm>
          <a:off x="400050" y="2313305"/>
          <a:ext cx="8389620" cy="1239520"/>
        </p:xfrm>
        <a:graphic>
          <a:graphicData uri="http://schemas.openxmlformats.org/drawingml/2006/table">
            <a:tbl>
              <a:tblGrid>
                <a:gridCol w="2074545"/>
                <a:gridCol w="2078990"/>
                <a:gridCol w="2081530"/>
                <a:gridCol w="2154555"/>
              </a:tblGrid>
              <a:tr h="25273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670"/>
                        </a:spcBef>
                        <a:spcAft>
                          <a:spcPts val="25"/>
                        </a:spcAft>
                      </a:pPr>
                      <a:r>
                        <a:rPr lang="en-US" sz="1100" b="1" i="1" spc="0">
                          <a:solidFill>
                            <a:srgbClr val="FCF7F1"/>
                          </a:solidFill>
                          <a:latin typeface="Arial" pitchFamily="2" panose="02020603050405020304"/>
                        </a:rPr>
                        <a:t>MEMBERS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670"/>
                        </a:spcBef>
                        <a:spcAft>
                          <a:spcPts val="2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REDUCTION IN ED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599440" indent="0" algn="r">
                        <a:lnSpc>
                          <a:spcPts val="1300"/>
                        </a:lnSpc>
                        <a:spcBef>
                          <a:spcPts val="670"/>
                        </a:spcBef>
                        <a:spcAft>
                          <a:spcPts val="2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INCREASE IN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670"/>
                        </a:spcBef>
                        <a:spcAft>
                          <a:spcPts val="2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COST SAVING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  <a:tr h="189230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4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UTILIZATION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542290" indent="0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4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BENCHMARKS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45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OPPORTUNITY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  <a:tr h="182880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31C79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656590" indent="0" algn="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WITH CDI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CAPTURED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8F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10"/>
                        </a:spcBef>
                        <a:spcAft>
                          <a:spcPts val="170"/>
                        </a:spcAft>
                      </a:pPr>
                      <a:r>
                        <a:rPr lang="en-US" sz="650" b="1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1996440"/>
            <a:ext cx="9144000" cy="1151890"/>
          </a:xfrm>
          <a:prstGeom prst="rect">
            <a:avLst/>
          </a:prstGeom>
          <a:solidFill>
            <a:srgbClr val="FEFBF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"/>
          <a:stretch>
            <a:fillRect/>
          </a:stretch>
        </p:blipFill>
        <p:spPr>
          <a:xfrm>
            <a:off x="2654935" y="259080"/>
            <a:ext cx="3922395" cy="320040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2"/>
          <a:stretch>
            <a:fillRect/>
          </a:stretch>
        </p:blipFill>
        <p:spPr>
          <a:xfrm>
            <a:off x="0" y="1996440"/>
            <a:ext cx="9144000" cy="1151890"/>
          </a:xfrm>
          <a:prstGeom prst="rect">
            <a:avLst/>
          </a:prstGeom>
        </p:spPr>
      </p:pic>
      <p:pic>
        <p:nvPicPr>
          <p:cNvPr id="17" name=""/>
          <p:cNvPicPr/>
          <p:nvPr/>
        </p:nvPicPr>
        <p:blipFill>
          <a:blip r:embed="prId3"/>
          <a:stretch>
            <a:fillRect/>
          </a:stretch>
        </p:blipFill>
        <p:spPr>
          <a:xfrm>
            <a:off x="365760" y="4834255"/>
            <a:ext cx="1115695" cy="182880"/>
          </a:xfrm>
          <a:prstGeom prst="rect">
            <a:avLst/>
          </a:prstGeom>
        </p:spPr>
      </p:pic>
      <p:graphicFrame>
        <p:nvGraphicFramePr>
          <p:cNvPr id="6" name=""/>
          <p:cNvGraphicFramePr>
            <a:graphicFrameLocks noGrp="1"/>
          </p:cNvGraphicFramePr>
          <p:nvPr/>
        </p:nvGraphicFramePr>
        <p:xfrm>
          <a:off x="389890" y="1064895"/>
          <a:ext cx="7543800" cy="931545"/>
        </p:xfrm>
        <a:graphic>
          <a:graphicData uri="http://schemas.openxmlformats.org/drawingml/2006/table">
            <a:tbl>
              <a:tblGrid>
                <a:gridCol w="2199005"/>
                <a:gridCol w="2792095"/>
                <a:gridCol w="2552700"/>
              </a:tblGrid>
              <a:tr h="748665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THE PLATFORM WAS BORN </a:t>
                      </a:r>
                    </a:p>
                    <a:p>
                      <a:pPr marL="0" marR="0" indent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805"/>
                        </a:spcAft>
                      </a:pPr>
                      <a:r>
                        <a:rPr lang="en-US" sz="1300" b="1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200+ research projects </a:t>
                      </a:r>
                      <a:br/>
                      <a:r>
                        <a:rPr lang="en-US" sz="1300" b="1" spc="0">
                          <a:solidFill>
                            <a:srgbClr val="3BBFAD"/>
                          </a:solidFill>
                          <a:latin typeface="Arial Narrow" pitchFamily="2" panose="02020603050405020304"/>
                        </a:rPr>
                        <a:t>70+ top institutes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502920" marR="0" indent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ENTER HEALTHCARE </a:t>
                      </a:r>
                      <a:br/>
                      <a:r>
                        <a:rPr lang="en-US" sz="10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WITH A BANG </a:t>
                      </a:r>
                    </a:p>
                    <a:p>
                      <a:pPr marL="502920" marR="0" indent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460"/>
                        </a:spcAft>
                      </a:pPr>
                      <a:r>
                        <a:rPr lang="en-US" sz="1300" b="1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35+ practices </a:t>
                      </a:r>
                      <a:br/>
                      <a:r>
                        <a:rPr lang="en-US" sz="1300" b="1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200,000+ Lives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100584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-65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TOP DATA PLATFORM IN </a:t>
                      </a:r>
                    </a:p>
                    <a:p>
                      <a:pPr marL="1005840" marR="0" indent="0" algn="l">
                        <a:lnSpc>
                          <a:spcPts val="12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HEALTHCARE </a:t>
                      </a:r>
                    </a:p>
                    <a:p>
                      <a:pPr marL="1005840" marR="0" indent="0" algn="l">
                        <a:lnSpc>
                          <a:spcPts val="1100"/>
                        </a:lnSpc>
                        <a:spcBef>
                          <a:spcPts val="20"/>
                        </a:spcBef>
                        <a:spcAft>
                          <a:spcPts val="14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Recognized by Gartner, MedTech, Forbes, and 10+ organizations.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"/>
          <p:cNvSpPr/>
          <p:nvPr>
            <p:ph type="body" idx="10"/>
          </p:nvPr>
        </p:nvSpPr>
        <p:spPr>
          <a:xfrm>
            <a:off x="7929245" y="2166620"/>
            <a:ext cx="48196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i="1" spc="80">
                <a:solidFill>
                  <a:srgbClr val="E31C79"/>
                </a:solidFill>
                <a:latin typeface="Arial" pitchFamily="2" panose="02020603050405020304"/>
              </a:rPr>
              <a:t>2019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6642735" y="2770505"/>
            <a:ext cx="47942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i="1" spc="75">
                <a:solidFill>
                  <a:srgbClr val="E31C79"/>
                </a:solidFill>
                <a:latin typeface="Arial" pitchFamily="2" panose="02020603050405020304"/>
              </a:rPr>
              <a:t>2018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743585" y="2770505"/>
            <a:ext cx="321881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algn="r" pos="3200400"/>
              </a:tabLst>
            </a:pP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2013 </a:t>
            </a: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2015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2307590" y="2166620"/>
            <a:ext cx="330962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algn="r" pos="3291840"/>
              </a:tabLst>
            </a:pP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2014 </a:t>
            </a:r>
            <a:r>
              <a:rPr lang="en-US" sz="1250" b="1" i="1" spc="0">
                <a:solidFill>
                  <a:srgbClr val="E31C79"/>
                </a:solidFill>
                <a:latin typeface="Arial" pitchFamily="2" panose="02020603050405020304"/>
              </a:rPr>
              <a:t>2017 </a:t>
            </a:r>
          </a:p>
        </p:txBody>
      </p:sp>
      <p:graphicFrame>
        <p:nvGraphicFramePr>
          <p:cNvPr id="14" name=""/>
          <p:cNvGraphicFramePr>
            <a:graphicFrameLocks noGrp="1"/>
          </p:cNvGraphicFramePr>
          <p:nvPr/>
        </p:nvGraphicFramePr>
        <p:xfrm>
          <a:off x="2115185" y="3228975"/>
          <a:ext cx="6629400" cy="1605280"/>
        </p:xfrm>
        <a:graphic>
          <a:graphicData uri="http://schemas.openxmlformats.org/drawingml/2006/table">
            <a:tbl>
              <a:tblGrid>
                <a:gridCol w="1892935"/>
                <a:gridCol w="2931795"/>
                <a:gridCol w="1804670"/>
              </a:tblGrid>
              <a:tr h="645160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INCORPORATED </a:t>
                      </a:r>
                      <a:br/>
                      <a:r>
                        <a:rPr lang="en-US" sz="10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AUG ‘14 </a:t>
                      </a:r>
                    </a:p>
                    <a:p>
                      <a:pPr marL="0" marR="0" indent="0" algn="l">
                        <a:lnSpc>
                          <a:spcPts val="1100"/>
                        </a:lnSpc>
                        <a:spcBef>
                          <a:spcPts val="185"/>
                        </a:spcBef>
                        <a:spcAft>
                          <a:spcPts val="4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Raised seed </a:t>
                      </a:r>
                      <a:br/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funding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86868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USED AT SCALE </a:t>
                      </a:r>
                    </a:p>
                    <a:p>
                      <a:pPr marL="868680" marR="731520" indent="0" algn="l">
                        <a:lnSpc>
                          <a:spcPts val="1400"/>
                        </a:lnSpc>
                        <a:spcBef>
                          <a:spcPts val="140"/>
                        </a:spcBef>
                        <a:spcAft>
                          <a:spcPts val="820"/>
                        </a:spcAft>
                      </a:pPr>
                      <a:r>
                        <a:rPr lang="en-US" sz="1300" b="1" spc="0">
                          <a:solidFill>
                            <a:srgbClr val="35BEAC"/>
                          </a:solidFill>
                          <a:latin typeface="Arial Narrow" pitchFamily="2" panose="02020603050405020304"/>
                        </a:rPr>
                        <a:t>Expanded Managed Lives to 4.5M+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73152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92.8* OVERALL </a:t>
                      </a:r>
                    </a:p>
                    <a:p>
                      <a:pPr marL="731520" marR="68580" indent="0" algn="l">
                        <a:lnSpc>
                          <a:spcPts val="1100"/>
                        </a:lnSpc>
                        <a:spcBef>
                          <a:spcPts val="145"/>
                        </a:spcBef>
                        <a:spcAft>
                          <a:spcPts val="360"/>
                        </a:spcAft>
                      </a:pPr>
                      <a:r>
                        <a:rPr lang="en-US" sz="105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KLAS SCORE </a:t>
                      </a: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Rated in the recent KLAS report.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"/>
          <p:cNvGraphicFramePr>
            <a:graphicFrameLocks noGrp="1"/>
          </p:cNvGraphicFramePr>
          <p:nvPr/>
        </p:nvGraphicFramePr>
        <p:xfrm>
          <a:off x="365760" y="4834255"/>
          <a:ext cx="8543290" cy="182880"/>
        </p:xfrm>
        <a:graphic>
          <a:graphicData uri="http://schemas.openxmlformats.org/drawingml/2006/table">
            <a:tbl>
              <a:tblGrid>
                <a:gridCol w="1115695"/>
                <a:gridCol w="5490845"/>
                <a:gridCol w="1936750"/>
              </a:tblGrid>
              <a:tr h="18288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19367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42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*Scores based on limited data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175"/>
                        </a:spcBef>
                        <a:spcAft>
                          <a:spcPts val="385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74"/>
          <a:stretch>
            <a:fillRect/>
          </a:stretch>
        </p:blipFill>
        <p:spPr>
          <a:xfrm>
            <a:off x="3999230" y="0"/>
            <a:ext cx="5144770" cy="226758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75"/>
          <a:stretch>
            <a:fillRect/>
          </a:stretch>
        </p:blipFill>
        <p:spPr>
          <a:xfrm>
            <a:off x="381000" y="4218305"/>
            <a:ext cx="8373110" cy="92646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448310" y="2954655"/>
            <a:ext cx="1003300" cy="1263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5000"/>
          </a:bodyPr>
          <a:lstStyle/>
          <a:p>
            <a:pPr marL="0" marR="0" indent="0" algn="l">
              <a:lnSpc>
                <a:spcPts val="3600"/>
              </a:lnSpc>
              <a:spcAft>
                <a:spcPts val="6310"/>
              </a:spcAft>
            </a:pPr>
            <a:r>
              <a:rPr lang="en-US" sz="2950" spc="-110">
                <a:solidFill>
                  <a:srgbClr val="FFFFFF"/>
                </a:solidFill>
                <a:latin typeface="Symbol" pitchFamily="2" panose="02020603050405020304"/>
              </a:rPr>
              <a:t>DEMO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76"/>
          <a:stretch>
            <a:fillRect/>
          </a:stretch>
        </p:blipFill>
        <p:spPr>
          <a:xfrm>
            <a:off x="3999230" y="0"/>
            <a:ext cx="5144770" cy="226758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77"/>
          <a:stretch>
            <a:fillRect/>
          </a:stretch>
        </p:blipFill>
        <p:spPr>
          <a:xfrm>
            <a:off x="381000" y="4218305"/>
            <a:ext cx="8373110" cy="92646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417830" y="2760980"/>
            <a:ext cx="2514600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85000"/>
          </a:bodyPr>
          <a:lstStyle/>
          <a:p>
            <a:pPr marL="0" marR="0" indent="0" algn="l">
              <a:lnSpc>
                <a:spcPts val="4700"/>
              </a:lnSpc>
              <a:spcAft>
                <a:spcPts val="6735"/>
              </a:spcAft>
            </a:pPr>
            <a:r>
              <a:rPr lang="en-US" sz="3850" spc="-20">
                <a:solidFill>
                  <a:srgbClr val="FFFFFF"/>
                </a:solidFill>
                <a:latin typeface="Symbol" pitchFamily="2" panose="02020603050405020304"/>
              </a:rPr>
              <a:t>THANK YOU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78"/>
          <a:stretch>
            <a:fillRect/>
          </a:stretch>
        </p:blipFill>
        <p:spPr>
          <a:xfrm>
            <a:off x="3999230" y="0"/>
            <a:ext cx="5144770" cy="226758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79"/>
          <a:stretch>
            <a:fillRect/>
          </a:stretch>
        </p:blipFill>
        <p:spPr>
          <a:xfrm>
            <a:off x="381000" y="4218305"/>
            <a:ext cx="8373110" cy="926465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372745" y="2760980"/>
            <a:ext cx="2199005" cy="145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85000"/>
          </a:bodyPr>
          <a:lstStyle/>
          <a:p>
            <a:pPr marL="0" marR="0" indent="0" algn="l">
              <a:lnSpc>
                <a:spcPts val="4700"/>
              </a:lnSpc>
              <a:spcAft>
                <a:spcPts val="6735"/>
              </a:spcAft>
            </a:pPr>
            <a:r>
              <a:rPr lang="en-US" sz="3850" spc="-15">
                <a:solidFill>
                  <a:srgbClr val="FFFFFF"/>
                </a:solidFill>
                <a:latin typeface="Symbol" pitchFamily="2" panose="02020603050405020304"/>
              </a:rPr>
              <a:t>APPENDIX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80"/>
          <a:stretch>
            <a:fillRect/>
          </a:stretch>
        </p:blipFill>
        <p:spPr>
          <a:xfrm>
            <a:off x="389890" y="359410"/>
            <a:ext cx="7958455" cy="719455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prId81"/>
          <a:stretch>
            <a:fillRect/>
          </a:stretch>
        </p:blipFill>
        <p:spPr>
          <a:xfrm>
            <a:off x="804545" y="2121535"/>
            <a:ext cx="5901055" cy="65849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82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6" name=""/>
          <p:cNvSpPr/>
          <p:nvPr>
            <p:ph type="body" idx="10"/>
          </p:nvPr>
        </p:nvSpPr>
        <p:spPr>
          <a:xfrm>
            <a:off x="381000" y="2903855"/>
            <a:ext cx="7861300" cy="185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457200" marR="0" indent="0" algn="l">
              <a:lnSpc>
                <a:spcPts val="1600"/>
              </a:lnSpc>
              <a:spcAft>
                <a:spcPts val="0"/>
              </a:spcAft>
              <a:tabLst>
                <a:tab algn="l" pos="3017520"/>
                <a:tab algn="r" pos="7863840"/>
              </a:tabLs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UNLOCK THE DATA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SURFACE INSIGHTS </a:t>
            </a: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DELIVER THEM WITHIN THE </a:t>
            </a:r>
          </a:p>
          <a:p>
            <a:pPr marL="5669280" marR="0" indent="0" algn="l">
              <a:lnSpc>
                <a:spcPts val="1900"/>
              </a:lnSpc>
              <a:spcBef>
                <a:spcPts val="0"/>
              </a:spcBef>
              <a:spcAft>
                <a:spcPts val="8740"/>
              </a:spcAft>
            </a:pPr>
            <a:r>
              <a:rPr lang="en-US" sz="1350" b="1" i="1" spc="0">
                <a:solidFill>
                  <a:srgbClr val="000000"/>
                </a:solidFill>
                <a:latin typeface="Arial" pitchFamily="2" panose="02020603050405020304"/>
              </a:rPr>
              <a:t>EXISTING WORKFLOW AT ALL POINTS OF CARE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83"/>
          <a:stretch>
            <a:fillRect/>
          </a:stretch>
        </p:blipFill>
        <p:spPr>
          <a:xfrm>
            <a:off x="332105" y="250190"/>
            <a:ext cx="3194685" cy="28956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84"/>
          <a:stretch>
            <a:fillRect/>
          </a:stretch>
        </p:blipFill>
        <p:spPr>
          <a:xfrm>
            <a:off x="816610" y="1222375"/>
            <a:ext cx="109855" cy="267906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85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1094105" y="539750"/>
            <a:ext cx="518160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Lack of clear visibility into cost and utilization structures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15">
                <a:solidFill>
                  <a:srgbClr val="000000"/>
                </a:solidFill>
                <a:latin typeface="Tahoma" pitchFamily="2" panose="02020603050405020304"/>
              </a:rPr>
              <a:t>Unpredictability in shared savings at the end of the year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Manual review of the patient charts while reporting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Lack of access to latest patient attribution list </a:t>
            </a:r>
          </a:p>
          <a:p>
            <a:pPr marL="0" marR="0" indent="0" algn="just">
              <a:lnSpc>
                <a:spcPts val="1400"/>
              </a:lnSpc>
              <a:spcBef>
                <a:spcPts val="1445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Reliability on analysts to identify and prioritize patients with care gaps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Absence of an accurate and comprehensive longitudinal patient record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Lack of insight into patients who could fall off the attribution list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6625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Lot of manual and time-consuming repetitive work for Care Coordinators </a:t>
            </a:r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332105" y="4754880"/>
          <a:ext cx="8576945" cy="237490"/>
        </p:xfrm>
        <a:graphic>
          <a:graphicData uri="http://schemas.openxmlformats.org/drawingml/2006/table">
            <a:tbl>
              <a:tblGrid>
                <a:gridCol w="1438910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86"/>
          <a:stretch>
            <a:fillRect/>
          </a:stretch>
        </p:blipFill>
        <p:spPr>
          <a:xfrm>
            <a:off x="356870" y="250190"/>
            <a:ext cx="6065520" cy="28956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87"/>
          <a:stretch>
            <a:fillRect/>
          </a:stretch>
        </p:blipFill>
        <p:spPr>
          <a:xfrm>
            <a:off x="816610" y="1222375"/>
            <a:ext cx="109855" cy="230695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88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1097280" y="539750"/>
            <a:ext cx="748919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Tahoma" pitchFamily="2" panose="02020603050405020304"/>
              </a:rPr>
              <a:t>Choosing Bundles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Negotiating with payers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15">
                <a:solidFill>
                  <a:srgbClr val="000000"/>
                </a:solidFill>
                <a:latin typeface="Tahoma" pitchFamily="2" panose="02020603050405020304"/>
              </a:rPr>
              <a:t>Identifying patients that will quality for a bundle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Monitoring and tracking progress of patients </a:t>
            </a:r>
          </a:p>
          <a:p>
            <a:pPr marL="0" marR="0" indent="0" algn="just">
              <a:lnSpc>
                <a:spcPts val="1400"/>
              </a:lnSpc>
              <a:spcBef>
                <a:spcPts val="1445"/>
              </a:spcBef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Reducing the error margins due to manual process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Managing patients going out of network during 90-day period </a:t>
            </a:r>
          </a:p>
          <a:p>
            <a:pPr marL="0" marR="0" indent="0" algn="just">
              <a:lnSpc>
                <a:spcPts val="1400"/>
              </a:lnSpc>
              <a:spcBef>
                <a:spcPts val="1470"/>
              </a:spcBef>
              <a:spcAft>
                <a:spcPts val="948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Ensuring care team performance despite unavailability of bundle specific-standardized guidelines/ pathwa </a:t>
            </a:r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356870" y="4754880"/>
          <a:ext cx="8552180" cy="237490"/>
        </p:xfrm>
        <a:graphic>
          <a:graphicData uri="http://schemas.openxmlformats.org/drawingml/2006/table">
            <a:tbl>
              <a:tblGrid>
                <a:gridCol w="141414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89"/>
          <a:stretch>
            <a:fillRect/>
          </a:stretch>
        </p:blipFill>
        <p:spPr>
          <a:xfrm>
            <a:off x="344170" y="250190"/>
            <a:ext cx="6632575" cy="28956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90"/>
          <a:stretch>
            <a:fillRect/>
          </a:stretch>
        </p:blipFill>
        <p:spPr>
          <a:xfrm>
            <a:off x="816610" y="1222375"/>
            <a:ext cx="109855" cy="85026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91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1097280" y="539750"/>
            <a:ext cx="7352030" cy="421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16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Dependent on the Providers to close the gaps which will eventually help them improve the Star Ratings </a:t>
            </a:r>
          </a:p>
          <a:p>
            <a:pPr marL="0" marR="0" indent="0" algn="l">
              <a:lnSpc>
                <a:spcPts val="1400"/>
              </a:lnSpc>
              <a:spcBef>
                <a:spcPts val="1470"/>
              </a:spcBef>
              <a:spcAft>
                <a:spcPts val="0"/>
              </a:spcAft>
            </a:pPr>
            <a:r>
              <a:rPr lang="en-US" sz="1200" spc="25">
                <a:solidFill>
                  <a:srgbClr val="000000"/>
                </a:solidFill>
                <a:latin typeface="Tahoma" pitchFamily="2" panose="02020603050405020304"/>
              </a:rPr>
              <a:t>Communication barriers with the Providers on the care gap closure causing delays </a:t>
            </a:r>
          </a:p>
          <a:p>
            <a:pPr marL="0" marR="0" indent="0" algn="l">
              <a:lnSpc>
                <a:spcPts val="1400"/>
              </a:lnSpc>
              <a:spcBef>
                <a:spcPts val="1470"/>
              </a:spcBef>
              <a:spcAft>
                <a:spcPts val="20880"/>
              </a:spcAft>
            </a:pPr>
            <a:r>
              <a:rPr lang="en-US" sz="1200" spc="20">
                <a:solidFill>
                  <a:srgbClr val="000000"/>
                </a:solidFill>
                <a:latin typeface="Tahoma" pitchFamily="2" panose="02020603050405020304"/>
              </a:rPr>
              <a:t>Lot of manual work involved to close the Care Gaps &amp; Coding Gaps which is time consuming </a:t>
            </a:r>
          </a:p>
        </p:txBody>
      </p:sp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92"/>
          <a:stretch>
            <a:fillRect/>
          </a:stretch>
        </p:blipFill>
        <p:spPr>
          <a:xfrm>
            <a:off x="1073150" y="237490"/>
            <a:ext cx="6997700" cy="344424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93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381000" y="3968115"/>
            <a:ext cx="7810500" cy="786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43000" marR="0" indent="0" algn="l">
              <a:lnSpc>
                <a:spcPts val="1500"/>
              </a:lnSpc>
              <a:spcAft>
                <a:spcPts val="3210"/>
              </a:spcAft>
            </a:pP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InData has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pre-built connectors</a:t>
            </a: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 to 100+ data sources, which reduces time to market, reduces adoption friction, and drives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low-cost integration of new data sources,</a:t>
            </a:r>
            <a:r>
              <a:rPr lang="en-US" sz="1200" i="1" spc="0">
                <a:solidFill>
                  <a:srgbClr val="000000"/>
                </a:solidFill>
                <a:latin typeface="Arial" pitchFamily="2" panose="02020603050405020304"/>
              </a:rPr>
              <a:t> ensuring</a:t>
            </a:r>
            <a:r>
              <a:rPr lang="en-US" sz="1200" i="1" spc="0">
                <a:solidFill>
                  <a:srgbClr val="E31C79"/>
                </a:solidFill>
                <a:latin typeface="Arial" pitchFamily="2" panose="02020603050405020304"/>
              </a:rPr>
              <a:t> future scalability </a:t>
            </a:r>
          </a:p>
        </p:txBody>
      </p:sp>
      <p:cxnSp>
        <p:nvCxnSpPr>
          <p:cNvPr id="7" name=""/>
          <p:cNvCxnSpPr/>
          <p:nvPr/>
        </p:nvCxnSpPr>
        <p:spPr>
          <a:xfrm>
            <a:off x="389890" y="2990215"/>
            <a:ext cx="6985635" cy="0"/>
          </a:xfrm>
          <a:prstGeom prst="line">
            <a:avLst/>
          </a:prstGeom>
          <a:ln w="8890" cmpd="sng">
            <a:solidFill>
              <a:srgbClr val="FF58A9"/>
            </a:solidFill>
          </a:ln>
        </p:spPr>
      </p:cxnSp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4"/>
          <a:stretch>
            <a:fillRect/>
          </a:stretch>
        </p:blipFill>
        <p:spPr>
          <a:xfrm>
            <a:off x="374650" y="274320"/>
            <a:ext cx="8315325" cy="133477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5"/>
          <a:stretch>
            <a:fillRect/>
          </a:stretch>
        </p:blipFill>
        <p:spPr>
          <a:xfrm>
            <a:off x="389890" y="1767840"/>
            <a:ext cx="1564005" cy="48450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6"/>
          <a:stretch>
            <a:fillRect/>
          </a:stretch>
        </p:blipFill>
        <p:spPr>
          <a:xfrm>
            <a:off x="3242945" y="2414270"/>
            <a:ext cx="5404485" cy="82867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7"/>
          <a:stretch>
            <a:fillRect/>
          </a:stretch>
        </p:blipFill>
        <p:spPr>
          <a:xfrm>
            <a:off x="389890" y="2429510"/>
            <a:ext cx="1697990" cy="301625"/>
          </a:xfrm>
          <a:prstGeom prst="rect">
            <a:avLst/>
          </a:prstGeom>
        </p:spPr>
      </p:pic>
      <p:pic>
        <p:nvPicPr>
          <p:cNvPr id="15" name=""/>
          <p:cNvPicPr/>
          <p:nvPr/>
        </p:nvPicPr>
        <p:blipFill>
          <a:blip r:embed="prId8"/>
          <a:stretch>
            <a:fillRect/>
          </a:stretch>
        </p:blipFill>
        <p:spPr>
          <a:xfrm>
            <a:off x="393065" y="4197350"/>
            <a:ext cx="8515985" cy="496570"/>
          </a:xfrm>
          <a:prstGeom prst="rect">
            <a:avLst/>
          </a:prstGeom>
        </p:spPr>
      </p:pic>
      <p:pic>
        <p:nvPicPr>
          <p:cNvPr id="18" name=""/>
          <p:cNvPicPr/>
          <p:nvPr/>
        </p:nvPicPr>
        <p:blipFill>
          <a:blip r:embed="prId9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374650" y="1727200"/>
          <a:ext cx="8559800" cy="687070"/>
        </p:xfrm>
        <a:graphic>
          <a:graphicData uri="http://schemas.openxmlformats.org/drawingml/2006/table">
            <a:tbl>
              <a:tblGrid>
                <a:gridCol w="1579245"/>
                <a:gridCol w="2428875"/>
                <a:gridCol w="1659890"/>
                <a:gridCol w="1412875"/>
                <a:gridCol w="1478915"/>
              </a:tblGrid>
              <a:tr h="57277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100584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GLENN STEELE MD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President and Chief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Executive Officer of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Geisinger Health System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PHIL FASANO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CIO Kaiser Permanente,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Executive VIce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President and CIO, AIG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PAUL GRUNDY MD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CMO of IBM,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Godfather of the Patient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Centered Medical Home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160020" marR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DEB HENRETTA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Group President,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Procter &amp; Gamble, Senior </a:t>
                      </a:r>
                      <a:br/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Adviser for SSA &amp; Company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"/>
          <p:cNvGraphicFramePr>
            <a:graphicFrameLocks noGrp="1"/>
          </p:cNvGraphicFramePr>
          <p:nvPr/>
        </p:nvGraphicFramePr>
        <p:xfrm>
          <a:off x="3014345" y="3307080"/>
          <a:ext cx="6019800" cy="765175"/>
        </p:xfrm>
        <a:graphic>
          <a:graphicData uri="http://schemas.openxmlformats.org/drawingml/2006/table">
            <a:tbl>
              <a:tblGrid>
                <a:gridCol w="1320165"/>
                <a:gridCol w="1700530"/>
                <a:gridCol w="1289685"/>
                <a:gridCol w="1709420"/>
              </a:tblGrid>
              <a:tr h="17399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420"/>
                        </a:spcBef>
                        <a:spcAft>
                          <a:spcPts val="5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STEPHEN KLASKO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521335" indent="0" algn="r">
                        <a:lnSpc>
                          <a:spcPts val="9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DAVID NASH MD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395"/>
                        </a:spcBef>
                        <a:spcAft>
                          <a:spcPts val="30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JONATHAN BUSH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147955" indent="0" algn="r">
                        <a:lnSpc>
                          <a:spcPts val="9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E31C79"/>
                          </a:solidFill>
                          <a:latin typeface="Arial" pitchFamily="2" panose="02020603050405020304"/>
                        </a:rPr>
                        <a:t>ADRIENNE WHITE-FAINES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3970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President of Thomas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3498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Founding Dean Emeritus,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Founder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9080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Former CEO of the American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89560">
                <a:tc>
                  <a:txBody>
                    <a:bodyPr vert="horz" anchor="t"/>
                    <a:lstStyle/>
                    <a:p>
                      <a:pPr marL="45720" marR="0" indent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Jefferson University and CEO of Jefferson Health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Grandon Professor of Health </a:t>
                      </a:r>
                      <a:br/>
                      <a:r>
                        <a:rPr lang="en-US" sz="900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Policy, Jefferson College of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1235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athenahealth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365760" marR="0" indent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Osteopathic Association (AOA), former Board of Directors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61925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52133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Population Health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72136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230"/>
                        </a:spcAft>
                      </a:pPr>
                      <a:r>
                        <a:rPr lang="en-US" sz="8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PCPCC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"/>
          <p:cNvSpPr/>
          <p:nvPr>
            <p:ph type="body" idx="10"/>
          </p:nvPr>
        </p:nvSpPr>
        <p:spPr>
          <a:xfrm>
            <a:off x="374650" y="3115310"/>
            <a:ext cx="171323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0">
                <a:solidFill>
                  <a:srgbClr val="FF0066"/>
                </a:solidFill>
                <a:latin typeface="Arial" pitchFamily="2" panose="02020603050405020304"/>
              </a:rPr>
              <a:t>$120M </a:t>
            </a:r>
          </a:p>
          <a:p>
            <a:pPr marL="45720" marR="0" indent="0" algn="l">
              <a:lnSpc>
                <a:spcPts val="12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sz="1050" b="1" i="1" spc="-55">
                <a:solidFill>
                  <a:srgbClr val="000000"/>
                </a:solidFill>
                <a:latin typeface="Arial" pitchFamily="2" panose="02020603050405020304"/>
              </a:rPr>
              <a:t>CAPITAL RAISED </a:t>
            </a:r>
          </a:p>
        </p:txBody>
      </p:sp>
      <p:graphicFrame>
        <p:nvGraphicFramePr>
          <p:cNvPr id="17" name=""/>
          <p:cNvGraphicFramePr>
            <a:graphicFrameLocks noGrp="1"/>
          </p:cNvGraphicFramePr>
          <p:nvPr/>
        </p:nvGraphicFramePr>
        <p:xfrm>
          <a:off x="374650" y="4754880"/>
          <a:ext cx="8534400" cy="237490"/>
        </p:xfrm>
        <a:graphic>
          <a:graphicData uri="http://schemas.openxmlformats.org/drawingml/2006/table">
            <a:tbl>
              <a:tblGrid>
                <a:gridCol w="139636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374650" y="2115185"/>
            <a:ext cx="6985000" cy="865505"/>
          </a:xfrm>
          <a:prstGeom prst="rect">
            <a:avLst/>
          </a:prstGeom>
          <a:solidFill>
            <a:srgbClr val="E31C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0"/>
          <a:stretch>
            <a:fillRect/>
          </a:stretch>
        </p:blipFill>
        <p:spPr>
          <a:xfrm>
            <a:off x="441960" y="316865"/>
            <a:ext cx="6211570" cy="28956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11"/>
          <a:stretch>
            <a:fillRect/>
          </a:stretch>
        </p:blipFill>
        <p:spPr>
          <a:xfrm>
            <a:off x="892810" y="1118870"/>
            <a:ext cx="338455" cy="337820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12"/>
          <a:stretch>
            <a:fillRect/>
          </a:stretch>
        </p:blipFill>
        <p:spPr>
          <a:xfrm>
            <a:off x="2353310" y="1118870"/>
            <a:ext cx="335280" cy="33782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13"/>
          <a:stretch>
            <a:fillRect/>
          </a:stretch>
        </p:blipFill>
        <p:spPr>
          <a:xfrm>
            <a:off x="3709670" y="1118870"/>
            <a:ext cx="337820" cy="337820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14"/>
          <a:stretch>
            <a:fillRect/>
          </a:stretch>
        </p:blipFill>
        <p:spPr>
          <a:xfrm>
            <a:off x="5139055" y="1118870"/>
            <a:ext cx="338455" cy="337820"/>
          </a:xfrm>
          <a:prstGeom prst="rect">
            <a:avLst/>
          </a:prstGeom>
        </p:spPr>
      </p:pic>
      <p:pic>
        <p:nvPicPr>
          <p:cNvPr id="11" name=""/>
          <p:cNvPicPr/>
          <p:nvPr/>
        </p:nvPicPr>
        <p:blipFill>
          <a:blip r:embed="prId15"/>
          <a:stretch>
            <a:fillRect/>
          </a:stretch>
        </p:blipFill>
        <p:spPr>
          <a:xfrm>
            <a:off x="6598920" y="1118870"/>
            <a:ext cx="338455" cy="33782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16"/>
          <a:stretch>
            <a:fillRect/>
          </a:stretch>
        </p:blipFill>
        <p:spPr>
          <a:xfrm>
            <a:off x="7470775" y="1273810"/>
            <a:ext cx="264795" cy="9525"/>
          </a:xfrm>
          <a:prstGeom prst="rect">
            <a:avLst/>
          </a:prstGeom>
        </p:spPr>
      </p:pic>
      <p:pic>
        <p:nvPicPr>
          <p:cNvPr id="17" name=""/>
          <p:cNvPicPr/>
          <p:nvPr/>
        </p:nvPicPr>
        <p:blipFill>
          <a:blip r:embed="prId17"/>
          <a:stretch>
            <a:fillRect/>
          </a:stretch>
        </p:blipFill>
        <p:spPr>
          <a:xfrm>
            <a:off x="533400" y="2645410"/>
            <a:ext cx="189230" cy="189230"/>
          </a:xfrm>
          <a:prstGeom prst="rect">
            <a:avLst/>
          </a:prstGeom>
        </p:spPr>
      </p:pic>
      <p:pic>
        <p:nvPicPr>
          <p:cNvPr id="19" name=""/>
          <p:cNvPicPr/>
          <p:nvPr/>
        </p:nvPicPr>
        <p:blipFill>
          <a:blip r:embed="prId18"/>
          <a:stretch>
            <a:fillRect/>
          </a:stretch>
        </p:blipFill>
        <p:spPr>
          <a:xfrm>
            <a:off x="2688590" y="2645410"/>
            <a:ext cx="420370" cy="189230"/>
          </a:xfrm>
          <a:prstGeom prst="rect">
            <a:avLst/>
          </a:prstGeom>
        </p:spPr>
      </p:pic>
      <p:pic>
        <p:nvPicPr>
          <p:cNvPr id="21" name=""/>
          <p:cNvPicPr/>
          <p:nvPr/>
        </p:nvPicPr>
        <p:blipFill>
          <a:blip r:embed="prId19"/>
          <a:stretch>
            <a:fillRect/>
          </a:stretch>
        </p:blipFill>
        <p:spPr>
          <a:xfrm>
            <a:off x="5394960" y="2645410"/>
            <a:ext cx="426720" cy="189230"/>
          </a:xfrm>
          <a:prstGeom prst="rect">
            <a:avLst/>
          </a:prstGeom>
        </p:spPr>
      </p:pic>
      <p:pic>
        <p:nvPicPr>
          <p:cNvPr id="24" name=""/>
          <p:cNvPicPr/>
          <p:nvPr/>
        </p:nvPicPr>
        <p:blipFill>
          <a:blip r:embed="prId20"/>
          <a:stretch>
            <a:fillRect/>
          </a:stretch>
        </p:blipFill>
        <p:spPr>
          <a:xfrm>
            <a:off x="7470775" y="2325370"/>
            <a:ext cx="264795" cy="9525"/>
          </a:xfrm>
          <a:prstGeom prst="rect">
            <a:avLst/>
          </a:prstGeom>
        </p:spPr>
      </p:pic>
      <p:pic>
        <p:nvPicPr>
          <p:cNvPr id="27" name=""/>
          <p:cNvPicPr/>
          <p:nvPr/>
        </p:nvPicPr>
        <p:blipFill>
          <a:blip r:embed="prId21"/>
          <a:stretch>
            <a:fillRect/>
          </a:stretch>
        </p:blipFill>
        <p:spPr>
          <a:xfrm>
            <a:off x="1054735" y="3002280"/>
            <a:ext cx="338455" cy="734695"/>
          </a:xfrm>
          <a:prstGeom prst="rect">
            <a:avLst/>
          </a:prstGeom>
        </p:spPr>
      </p:pic>
      <p:pic>
        <p:nvPicPr>
          <p:cNvPr id="28" name=""/>
          <p:cNvPicPr/>
          <p:nvPr/>
        </p:nvPicPr>
        <p:blipFill>
          <a:blip r:embed="prId22"/>
          <a:stretch>
            <a:fillRect/>
          </a:stretch>
        </p:blipFill>
        <p:spPr>
          <a:xfrm>
            <a:off x="2432050" y="3002280"/>
            <a:ext cx="338455" cy="734695"/>
          </a:xfrm>
          <a:prstGeom prst="rect">
            <a:avLst/>
          </a:prstGeom>
        </p:spPr>
      </p:pic>
      <p:pic>
        <p:nvPicPr>
          <p:cNvPr id="29" name=""/>
          <p:cNvPicPr/>
          <p:nvPr/>
        </p:nvPicPr>
        <p:blipFill>
          <a:blip r:embed="prId23"/>
          <a:stretch>
            <a:fillRect/>
          </a:stretch>
        </p:blipFill>
        <p:spPr>
          <a:xfrm>
            <a:off x="3694430" y="3002280"/>
            <a:ext cx="337820" cy="734695"/>
          </a:xfrm>
          <a:prstGeom prst="rect">
            <a:avLst/>
          </a:prstGeom>
        </p:spPr>
      </p:pic>
      <p:pic>
        <p:nvPicPr>
          <p:cNvPr id="30" name=""/>
          <p:cNvPicPr/>
          <p:nvPr/>
        </p:nvPicPr>
        <p:blipFill>
          <a:blip r:embed="prId24"/>
          <a:stretch>
            <a:fillRect/>
          </a:stretch>
        </p:blipFill>
        <p:spPr>
          <a:xfrm>
            <a:off x="4937760" y="3002280"/>
            <a:ext cx="338455" cy="737870"/>
          </a:xfrm>
          <a:prstGeom prst="rect">
            <a:avLst/>
          </a:prstGeom>
        </p:spPr>
      </p:pic>
      <p:pic>
        <p:nvPicPr>
          <p:cNvPr id="31" name=""/>
          <p:cNvPicPr/>
          <p:nvPr/>
        </p:nvPicPr>
        <p:blipFill>
          <a:blip r:embed="prId25"/>
          <a:stretch>
            <a:fillRect/>
          </a:stretch>
        </p:blipFill>
        <p:spPr>
          <a:xfrm>
            <a:off x="6363970" y="3002280"/>
            <a:ext cx="338455" cy="737870"/>
          </a:xfrm>
          <a:prstGeom prst="rect">
            <a:avLst/>
          </a:prstGeom>
        </p:spPr>
      </p:pic>
      <p:pic>
        <p:nvPicPr>
          <p:cNvPr id="35" name=""/>
          <p:cNvPicPr/>
          <p:nvPr/>
        </p:nvPicPr>
        <p:blipFill>
          <a:blip r:embed="prId26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graphicFrame>
        <p:nvGraphicFramePr>
          <p:cNvPr id="6" name=""/>
          <p:cNvGraphicFramePr>
            <a:graphicFrameLocks noGrp="1"/>
          </p:cNvGraphicFramePr>
          <p:nvPr/>
        </p:nvGraphicFramePr>
        <p:xfrm>
          <a:off x="892810" y="1118870"/>
          <a:ext cx="7626350" cy="344170"/>
        </p:xfrm>
        <a:graphic>
          <a:graphicData uri="http://schemas.openxmlformats.org/drawingml/2006/table">
            <a:tbl>
              <a:tblGrid>
                <a:gridCol w="899160"/>
                <a:gridCol w="1407160"/>
                <a:gridCol w="1393825"/>
                <a:gridCol w="1445260"/>
                <a:gridCol w="1165860"/>
                <a:gridCol w="531495"/>
                <a:gridCol w="783590"/>
              </a:tblGrid>
              <a:tr h="34417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114300" marR="0" indent="0" algn="l">
                        <a:lnSpc>
                          <a:spcPts val="1000"/>
                        </a:lnSpc>
                        <a:spcBef>
                          <a:spcPts val="615"/>
                        </a:spcBef>
                        <a:spcAft>
                          <a:spcPts val="2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Healthcare Applications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"/>
          <p:cNvSpPr/>
          <p:nvPr>
            <p:ph type="body" idx="10"/>
          </p:nvPr>
        </p:nvSpPr>
        <p:spPr>
          <a:xfrm>
            <a:off x="454025" y="1579245"/>
            <a:ext cx="6858000" cy="535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b="1" i="1" spc="45">
                <a:solidFill>
                  <a:srgbClr val="2D3142"/>
                </a:solidFill>
                <a:latin typeface="Arial" pitchFamily="2" panose="02020603050405020304"/>
              </a:rPr>
              <a:t>POPULATION HEALTH CARE WORKFLOWS POINT OF CARE AI PATIENT ENGAGEMENT HEALTH DATA API </a:t>
            </a:r>
          </a:p>
          <a:p>
            <a:pPr marL="411480" marR="0" indent="0" algn="l">
              <a:lnSpc>
                <a:spcPts val="1000"/>
              </a:lnSpc>
              <a:spcBef>
                <a:spcPts val="240"/>
              </a:spcBef>
              <a:spcAft>
                <a:spcPts val="1820"/>
              </a:spcAft>
              <a:tabLst>
                <a:tab algn="l" pos="1874520"/>
                <a:tab algn="l" pos="3246120"/>
                <a:tab algn="l" pos="4572000"/>
                <a:tab algn="l" pos="6172200"/>
              </a:tabLst>
            </a:pP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InGraph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InCare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InNote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InConnect </a:t>
            </a:r>
            <a:r>
              <a:rPr lang="en-US" sz="1000" spc="10">
                <a:solidFill>
                  <a:srgbClr val="000000"/>
                </a:solidFill>
                <a:latin typeface="Arial Narrow" pitchFamily="2" panose="02020603050405020304"/>
              </a:rPr>
              <a:t>InAPI </a:t>
            </a:r>
          </a:p>
        </p:txBody>
      </p:sp>
      <p:sp>
        <p:nvSpPr>
          <p:cNvPr id="14" name=""/>
          <p:cNvSpPr/>
          <p:nvPr>
            <p:ph type="body" idx="10"/>
          </p:nvPr>
        </p:nvSpPr>
        <p:spPr>
          <a:xfrm>
            <a:off x="374650" y="2115185"/>
            <a:ext cx="6985000" cy="512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0" marR="0" indent="0" algn="ctr">
              <a:lnSpc>
                <a:spcPts val="1400"/>
              </a:lnSpc>
              <a:spcAft>
                <a:spcPts val="1825"/>
              </a:spcAft>
            </a:pPr>
            <a:r>
              <a:rPr lang="en-US" sz="1150" b="1" i="1" spc="-50">
                <a:solidFill>
                  <a:srgbClr val="FFFFFF"/>
                </a:solidFill>
                <a:latin typeface="Arial" pitchFamily="2" panose="02020603050405020304"/>
              </a:rPr>
              <a:t>DATA ACTIVATION PLATFORM </a:t>
            </a:r>
          </a:p>
        </p:txBody>
      </p:sp>
      <p:sp>
        <p:nvSpPr>
          <p:cNvPr id="15" name=""/>
          <p:cNvSpPr/>
          <p:nvPr>
            <p:ph type="body" idx="10"/>
          </p:nvPr>
        </p:nvSpPr>
        <p:spPr>
          <a:xfrm>
            <a:off x="374650" y="2627630"/>
            <a:ext cx="6985000" cy="353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182880" marR="0" indent="0" algn="l">
              <a:lnSpc>
                <a:spcPts val="1300"/>
              </a:lnSpc>
              <a:spcAft>
                <a:spcPts val="1195"/>
              </a:spcAft>
              <a:tabLst>
                <a:tab algn="l" pos="411480"/>
                <a:tab algn="l" pos="2560320"/>
                <a:tab algn="l" pos="5303520"/>
              </a:tabLst>
            </a:pP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1</a:t>
            </a:r>
            <a:r>
              <a:rPr lang="en-US" sz="100" b="1" spc="10">
                <a:solidFill>
                  <a:srgbClr val="FFFFFF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Cleaning &amp; Standardization</a:t>
            </a:r>
            <a:r>
              <a:rPr lang="en-US" sz="100" b="1" spc="10">
                <a:solidFill>
                  <a:srgbClr val="000000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2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 Analytics Engine </a:t>
            </a:r>
            <a:r>
              <a:rPr lang="en-US" sz="1200" spc="10">
                <a:solidFill>
                  <a:srgbClr val="FFFFFF"/>
                </a:solidFill>
                <a:latin typeface="Arial Narrow" pitchFamily="2" panose="02020603050405020304"/>
              </a:rPr>
              <a:t>(Hadoop, Spark)</a:t>
            </a:r>
            <a:r>
              <a:rPr lang="en-US" sz="100" b="1" spc="10">
                <a:solidFill>
                  <a:srgbClr val="000000"/>
                </a:solidFill>
                <a:latin typeface="Arial Narrow" pitchFamily="2" panose="02020603050405020304"/>
              </a:rPr>
              <a:t> </a:t>
            </a:r>
            <a:r>
              <a:rPr lang="en-US" sz="1200" b="1" spc="10">
                <a:solidFill>
                  <a:srgbClr val="000000"/>
                </a:solidFill>
                <a:latin typeface="Arial Narrow" pitchFamily="2" panose="02020603050405020304"/>
              </a:rPr>
              <a:t>3</a:t>
            </a:r>
            <a:r>
              <a:rPr lang="en-US" sz="1200" b="1" spc="10">
                <a:solidFill>
                  <a:srgbClr val="FFFFFF"/>
                </a:solidFill>
                <a:latin typeface="Arial Narrow" pitchFamily="2" panose="02020603050405020304"/>
              </a:rPr>
              <a:t> Visualization Engine </a:t>
            </a:r>
          </a:p>
        </p:txBody>
      </p:sp>
      <p:sp>
        <p:nvSpPr>
          <p:cNvPr id="22" name=""/>
          <p:cNvSpPr/>
          <p:nvPr>
            <p:ph type="body" idx="10"/>
          </p:nvPr>
        </p:nvSpPr>
        <p:spPr>
          <a:xfrm>
            <a:off x="7847330" y="2115185"/>
            <a:ext cx="101600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Tahoma" pitchFamily="2" panose="02020603050405020304"/>
              </a:rPr>
              <a:t>Data Management, Monitoring and Security </a:t>
            </a:r>
          </a:p>
        </p:txBody>
      </p:sp>
      <p:graphicFrame>
        <p:nvGraphicFramePr>
          <p:cNvPr id="26" name=""/>
          <p:cNvGraphicFramePr>
            <a:graphicFrameLocks noGrp="1"/>
          </p:cNvGraphicFramePr>
          <p:nvPr/>
        </p:nvGraphicFramePr>
        <p:xfrm>
          <a:off x="1054735" y="3002280"/>
          <a:ext cx="7793355" cy="737870"/>
        </p:xfrm>
        <a:graphic>
          <a:graphicData uri="http://schemas.openxmlformats.org/drawingml/2006/table">
            <a:tbl>
              <a:tblGrid>
                <a:gridCol w="857885"/>
                <a:gridCol w="1319530"/>
                <a:gridCol w="1252855"/>
                <a:gridCol w="1334770"/>
                <a:gridCol w="965200"/>
                <a:gridCol w="949960"/>
                <a:gridCol w="1113155"/>
              </a:tblGrid>
              <a:tr h="186055"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B7B7B7"/>
                      </a:solidFill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 marL="137160" marR="0" indent="0" algn="l">
                        <a:lnSpc>
                          <a:spcPts val="11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Two-way </a:t>
                      </a:r>
                    </a:p>
                    <a:p>
                      <a:pPr marL="137160" marR="0" indent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85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Interoperable Data Connectors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551815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B7B7B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"/>
          <p:cNvSpPr/>
          <p:nvPr>
            <p:ph type="body" idx="10"/>
          </p:nvPr>
        </p:nvSpPr>
        <p:spPr>
          <a:xfrm>
            <a:off x="762000" y="3832860"/>
            <a:ext cx="6629400" cy="922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algn="l" pos="1371600"/>
                <a:tab algn="l" pos="2697480"/>
                <a:tab algn="r" pos="6537960"/>
              </a:tabLst>
            </a:pP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EMRs and LABS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PAYER CLAIMS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DEVICE DATA </a:t>
            </a:r>
            <a:r>
              <a:rPr lang="en-US" sz="950" b="1" i="1" spc="0">
                <a:solidFill>
                  <a:srgbClr val="2D3142"/>
                </a:solidFill>
                <a:latin typeface="Arial" pitchFamily="2" panose="02020603050405020304"/>
              </a:rPr>
              <a:t>PHARMACY FINANCIAL AND OTHERS </a:t>
            </a:r>
          </a:p>
          <a:p>
            <a:pPr marL="365760" marR="0" indent="0" algn="l">
              <a:lnSpc>
                <a:spcPts val="1100"/>
              </a:lnSpc>
              <a:spcBef>
                <a:spcPts val="295"/>
              </a:spcBef>
              <a:spcAft>
                <a:spcPts val="4705"/>
              </a:spcAft>
              <a:tabLst>
                <a:tab algn="l" pos="1737360"/>
                <a:tab algn="l" pos="2971800"/>
                <a:tab algn="l" pos="4251960"/>
                <a:tab algn="l" pos="5623560"/>
              </a:tabLst>
            </a:pP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75+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10+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20+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5+ </a:t>
            </a:r>
            <a:r>
              <a:rPr lang="en-US" sz="900" spc="15">
                <a:solidFill>
                  <a:srgbClr val="000000"/>
                </a:solidFill>
                <a:latin typeface="Tahoma" pitchFamily="2" panose="02020603050405020304"/>
              </a:rPr>
              <a:t>15+ </a:t>
            </a:r>
          </a:p>
        </p:txBody>
      </p:sp>
      <p:graphicFrame>
        <p:nvGraphicFramePr>
          <p:cNvPr id="34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B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7"/>
          <a:stretch>
            <a:fillRect/>
          </a:stretch>
        </p:blipFill>
        <p:spPr>
          <a:xfrm>
            <a:off x="344170" y="713105"/>
            <a:ext cx="3819525" cy="2030095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prId28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29"/>
          <a:stretch>
            <a:fillRect/>
          </a:stretch>
        </p:blipFill>
        <p:spPr>
          <a:xfrm>
            <a:off x="5230495" y="1362710"/>
            <a:ext cx="85090" cy="2767330"/>
          </a:xfrm>
          <a:prstGeom prst="rect">
            <a:avLst/>
          </a:prstGeom>
        </p:spPr>
      </p:pic>
      <p:sp>
        <p:nvSpPr>
          <p:cNvPr id="6" name=""/>
          <p:cNvSpPr/>
          <p:nvPr>
            <p:ph type="body" idx="10"/>
          </p:nvPr>
        </p:nvSpPr>
        <p:spPr>
          <a:xfrm>
            <a:off x="5029200" y="711200"/>
            <a:ext cx="3327400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i="1" spc="-65">
                <a:solidFill>
                  <a:srgbClr val="000000"/>
                </a:solidFill>
                <a:latin typeface="Arial" pitchFamily="2" panose="02020603050405020304"/>
              </a:rPr>
              <a:t>CONNECTED DATA CAN ENABLE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5544185" y="933450"/>
            <a:ext cx="2812415" cy="407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163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10">
                <a:solidFill>
                  <a:srgbClr val="000000"/>
                </a:solidFill>
                <a:latin typeface="Tahoma" pitchFamily="2" panose="02020603050405020304"/>
              </a:rPr>
              <a:t>Holistic Patient View </a:t>
            </a:r>
          </a:p>
          <a:p>
            <a:pPr marL="0" marR="0" indent="0" algn="l">
              <a:lnSpc>
                <a:spcPts val="4200"/>
              </a:lnSpc>
              <a:spcBef>
                <a:spcPts val="0"/>
              </a:spcBef>
              <a:spcAft>
                <a:spcPts val="6595"/>
              </a:spcAft>
            </a:pP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Point-of-care Decision Support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Outcome-based Payments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Standardized Care Delivery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Productive Workforce </a:t>
            </a:r>
            <a:r>
              <a:rPr lang="en-US" sz="1400" b="1" spc="15">
                <a:solidFill>
                  <a:srgbClr val="000000"/>
                </a:solidFill>
                <a:latin typeface="Tahoma" pitchFamily="2" panose="02020603050405020304"/>
              </a:rPr>
              <a:t>Engaged Patients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30"/>
          <a:stretch>
            <a:fillRect/>
          </a:stretch>
        </p:blipFill>
        <p:spPr>
          <a:xfrm>
            <a:off x="408305" y="362585"/>
            <a:ext cx="6212205" cy="28638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31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4907280" y="1163320"/>
            <a:ext cx="58229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85">
                <a:solidFill>
                  <a:srgbClr val="E31C79"/>
                </a:solidFill>
                <a:latin typeface="Verdana" pitchFamily="2" panose="02020603050405020304"/>
              </a:rPr>
              <a:t>60+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Type of data sources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4895215" y="2197100"/>
            <a:ext cx="52133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5">
                <a:solidFill>
                  <a:srgbClr val="E31C79"/>
                </a:solidFill>
                <a:latin typeface="Verdana" pitchFamily="2" panose="02020603050405020304"/>
              </a:rPr>
              <a:t>600 </a:t>
            </a:r>
          </a:p>
          <a:p>
            <a:pPr marL="0" marR="0" indent="0" algn="l">
              <a:lnSpc>
                <a:spcPts val="9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800" spc="-30">
                <a:solidFill>
                  <a:srgbClr val="000000"/>
                </a:solidFill>
                <a:latin typeface="Tahoma" pitchFamily="2" panose="02020603050405020304"/>
              </a:rPr>
              <a:t>Data Fields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433070" y="1153795"/>
            <a:ext cx="3688080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-50">
                <a:solidFill>
                  <a:srgbClr val="000000"/>
                </a:solidFill>
                <a:latin typeface="Verdana" pitchFamily="2" panose="02020603050405020304"/>
              </a:rPr>
              <a:t>AGGREGATE </a:t>
            </a:r>
          </a:p>
          <a:p>
            <a:pPr marL="0" marR="0" indent="0" algn="l">
              <a:lnSpc>
                <a:spcPts val="15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Bring all your data together in one place without writing a single line of code. </a:t>
            </a:r>
          </a:p>
          <a:p>
            <a:pPr marL="0" marR="0" indent="0" algn="l">
              <a:lnSpc>
                <a:spcPts val="1600"/>
              </a:lnSpc>
              <a:spcBef>
                <a:spcPts val="2520"/>
              </a:spcBef>
              <a:spcAft>
                <a:spcPts val="0"/>
              </a:spcAft>
            </a:pPr>
            <a:r>
              <a:rPr lang="en-US" sz="1300" i="1" spc="-15">
                <a:solidFill>
                  <a:srgbClr val="000000"/>
                </a:solidFill>
                <a:latin typeface="Verdana" pitchFamily="2" panose="02020603050405020304"/>
              </a:rPr>
              <a:t>ANALYZE </a:t>
            </a:r>
          </a:p>
          <a:p>
            <a:pPr marL="0" marR="320040" indent="0" algn="l">
              <a:lnSpc>
                <a:spcPts val="1500"/>
              </a:lnSpc>
              <a:spcBef>
                <a:spcPts val="295"/>
              </a:spcBef>
              <a:spcAft>
                <a:spcPts val="33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Project where you can be to stay on track with deep analytics of your past performance.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5909945" y="1153795"/>
            <a:ext cx="1009015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85">
                <a:solidFill>
                  <a:srgbClr val="E31C79"/>
                </a:solidFill>
                <a:latin typeface="Verdana" pitchFamily="2" panose="02020603050405020304"/>
              </a:rPr>
              <a:t>150+ </a:t>
            </a:r>
          </a:p>
          <a:p>
            <a:pPr marL="0" marR="0" indent="0" algn="l">
              <a:lnSpc>
                <a:spcPts val="9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800" spc="20">
                <a:solidFill>
                  <a:srgbClr val="000000"/>
                </a:solidFill>
                <a:latin typeface="Tahoma" pitchFamily="2" panose="02020603050405020304"/>
              </a:rPr>
              <a:t>Formats </a:t>
            </a:r>
          </a:p>
          <a:p>
            <a:pPr marL="0" marR="0" indent="0" algn="l">
              <a:lnSpc>
                <a:spcPts val="2100"/>
              </a:lnSpc>
              <a:spcBef>
                <a:spcPts val="4750"/>
              </a:spcBef>
              <a:spcAft>
                <a:spcPts val="0"/>
              </a:spcAft>
            </a:pPr>
            <a:r>
              <a:rPr lang="en-US" sz="1700" i="1" spc="-50">
                <a:solidFill>
                  <a:srgbClr val="E31C79"/>
                </a:solidFill>
                <a:latin typeface="Verdana" pitchFamily="2" panose="02020603050405020304"/>
              </a:rPr>
              <a:t>10M+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Records in Taxonomy Knowledge Base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7239000" y="1153795"/>
            <a:ext cx="920750" cy="161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00" i="1" spc="-50">
                <a:solidFill>
                  <a:srgbClr val="E31C79"/>
                </a:solidFill>
                <a:latin typeface="Verdana" pitchFamily="2" panose="02020603050405020304"/>
              </a:rPr>
              <a:t>500+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Healthcare IT Vendor Connectors </a:t>
            </a:r>
          </a:p>
          <a:p>
            <a:pPr marL="0" marR="0" indent="0" algn="l">
              <a:lnSpc>
                <a:spcPts val="2100"/>
              </a:lnSpc>
              <a:spcBef>
                <a:spcPts val="3625"/>
              </a:spcBef>
              <a:spcAft>
                <a:spcPts val="0"/>
              </a:spcAft>
            </a:pPr>
            <a:r>
              <a:rPr lang="en-US" sz="1700" i="1" spc="-5">
                <a:solidFill>
                  <a:srgbClr val="E31C79"/>
                </a:solidFill>
                <a:latin typeface="Verdana" pitchFamily="2" panose="02020603050405020304"/>
              </a:rPr>
              <a:t>62 </a:t>
            </a:r>
          </a:p>
          <a:p>
            <a:pPr marL="0" marR="0" indent="0" algn="l">
              <a:lnSpc>
                <a:spcPts val="11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Coding Standards Quality Checked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387350" y="2770505"/>
            <a:ext cx="7772400" cy="1984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114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-40">
                <a:solidFill>
                  <a:srgbClr val="000000"/>
                </a:solidFill>
                <a:latin typeface="Verdana" pitchFamily="2" panose="02020603050405020304"/>
              </a:rPr>
              <a:t>ACTIVATE </a:t>
            </a:r>
          </a:p>
          <a:p>
            <a:pPr marL="45720" marR="0" indent="0" algn="l">
              <a:lnSpc>
                <a:spcPts val="1500"/>
              </a:lnSpc>
              <a:spcBef>
                <a:spcPts val="280"/>
              </a:spcBef>
              <a:spcAft>
                <a:spcPts val="7100"/>
              </a:spcAft>
            </a:pPr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Go the extra mile with activated data and keep your </a:t>
            </a:r>
            <a:br/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patients closer, care teams engaged, and performance </a:t>
            </a:r>
            <a:br/>
            <a:r>
              <a:rPr lang="en-US" sz="1100" spc="0">
                <a:solidFill>
                  <a:srgbClr val="000000"/>
                </a:solidFill>
                <a:latin typeface="Tahoma" pitchFamily="2" panose="02020603050405020304"/>
              </a:rPr>
              <a:t>on track. </a:t>
            </a:r>
          </a:p>
        </p:txBody>
      </p:sp>
      <p:graphicFrame>
        <p:nvGraphicFramePr>
          <p:cNvPr id="11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368935" y="191770"/>
            <a:ext cx="8775065" cy="4800600"/>
          </a:xfrm>
          <a:prstGeom prst="rect">
            <a:avLst/>
          </a:prstGeom>
          <a:solidFill>
            <a:srgbClr val="FEFBF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32"/>
          <a:stretch>
            <a:fillRect/>
          </a:stretch>
        </p:blipFill>
        <p:spPr>
          <a:xfrm>
            <a:off x="368935" y="191770"/>
            <a:ext cx="8775065" cy="48006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7162800" y="4855210"/>
            <a:ext cx="1746250" cy="109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ahoma" pitchFamily="2" panose="02020603050405020304"/>
              </a:rPr>
              <a:t>Copyright Innovaccer. All Rights Reserved.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381000" y="1469390"/>
            <a:ext cx="4017010" cy="579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5">
                <a:solidFill>
                  <a:srgbClr val="000000"/>
                </a:solidFill>
                <a:latin typeface="Arial" pitchFamily="2" panose="02020603050405020304"/>
              </a:rPr>
              <a:t>MANAGE COST AND QUALITY </a:t>
            </a:r>
          </a:p>
          <a:p>
            <a:pPr marL="0" marR="0" indent="0" algn="just">
              <a:lnSpc>
                <a:spcPts val="1400"/>
              </a:lnSpc>
              <a:spcBef>
                <a:spcPts val="345"/>
              </a:spcBef>
              <a:spcAft>
                <a:spcPts val="2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Keep a close eye on your performances and the areas where you can improve </a:t>
            </a:r>
          </a:p>
        </p:txBody>
      </p:sp>
      <p:sp>
        <p:nvSpPr>
          <p:cNvPr id="7" name=""/>
          <p:cNvSpPr/>
          <p:nvPr>
            <p:ph type="body" idx="10"/>
          </p:nvPr>
        </p:nvSpPr>
        <p:spPr>
          <a:xfrm>
            <a:off x="381000" y="2381250"/>
            <a:ext cx="367284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70">
                <a:solidFill>
                  <a:srgbClr val="000000"/>
                </a:solidFill>
                <a:latin typeface="Arial" pitchFamily="2" panose="02020603050405020304"/>
              </a:rPr>
              <a:t>TAKE ACTIONS AND MEASURE IMPACT </a:t>
            </a:r>
          </a:p>
          <a:p>
            <a:pPr marL="0" marR="0" indent="0" algn="just">
              <a:lnSpc>
                <a:spcPts val="14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Never wait for any report; create and customize your own, take actions, and drive better outcomes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381000" y="3377565"/>
            <a:ext cx="345948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i="1" spc="-50">
                <a:solidFill>
                  <a:srgbClr val="000000"/>
                </a:solidFill>
                <a:latin typeface="Arial" pitchFamily="2" panose="02020603050405020304"/>
              </a:rPr>
              <a:t>KNOW WHEN SOMETHING CHANGES </a:t>
            </a:r>
          </a:p>
          <a:p>
            <a:pPr marL="0" marR="0" indent="0" algn="just">
              <a:lnSpc>
                <a:spcPts val="14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itchFamily="2" panose="02020603050405020304"/>
              </a:rPr>
              <a:t>Stay on top of any new development anywhere across your network with real-time alerts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4702810" y="2834640"/>
            <a:ext cx="53086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b="1" i="1" spc="-114">
                <a:solidFill>
                  <a:srgbClr val="E31C79"/>
                </a:solidFill>
                <a:latin typeface="Arial" pitchFamily="2" panose="02020603050405020304"/>
              </a:rPr>
              <a:t>250+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4705985" y="1463040"/>
            <a:ext cx="670560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-55">
                <a:solidFill>
                  <a:srgbClr val="E31C79"/>
                </a:solidFill>
                <a:latin typeface="Arial" pitchFamily="2" panose="02020603050405020304"/>
              </a:rPr>
              <a:t>16+ </a:t>
            </a:r>
          </a:p>
          <a:p>
            <a:pPr marL="0" marR="0" indent="0" algn="l">
              <a:lnSpc>
                <a:spcPts val="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800" spc="-20">
                <a:solidFill>
                  <a:srgbClr val="000000"/>
                </a:solidFill>
                <a:latin typeface="Tahoma" pitchFamily="2" panose="02020603050405020304"/>
              </a:rPr>
              <a:t>Type of charts </a:t>
            </a:r>
          </a:p>
        </p:txBody>
      </p:sp>
      <p:sp>
        <p:nvSpPr>
          <p:cNvPr id="11" name=""/>
          <p:cNvSpPr/>
          <p:nvPr>
            <p:ph type="body" idx="10"/>
          </p:nvPr>
        </p:nvSpPr>
        <p:spPr>
          <a:xfrm>
            <a:off x="4709160" y="3135630"/>
            <a:ext cx="1033145" cy="25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itchFamily="2" panose="02020603050405020304"/>
              </a:rPr>
              <a:t>Quality, Utilization and Cost Measures </a:t>
            </a:r>
          </a:p>
        </p:txBody>
      </p:sp>
      <p:sp>
        <p:nvSpPr>
          <p:cNvPr id="12" name=""/>
          <p:cNvSpPr/>
          <p:nvPr>
            <p:ph type="body" idx="10"/>
          </p:nvPr>
        </p:nvSpPr>
        <p:spPr>
          <a:xfrm>
            <a:off x="4712335" y="2148840"/>
            <a:ext cx="920115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00" b="1" i="1" spc="-55">
                <a:solidFill>
                  <a:srgbClr val="E31C79"/>
                </a:solidFill>
                <a:latin typeface="Arial" pitchFamily="2" panose="02020603050405020304"/>
              </a:rPr>
              <a:t>10+ </a:t>
            </a:r>
          </a:p>
          <a:p>
            <a:pPr marL="0" marR="0" indent="0" algn="l">
              <a:lnSpc>
                <a:spcPts val="9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800" spc="-10">
                <a:solidFill>
                  <a:srgbClr val="000000"/>
                </a:solidFill>
                <a:latin typeface="Tahoma" pitchFamily="2" panose="02020603050405020304"/>
              </a:rPr>
              <a:t>Built-in Dashboards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33"/>
          <a:stretch>
            <a:fillRect/>
          </a:stretch>
        </p:blipFill>
        <p:spPr>
          <a:xfrm>
            <a:off x="368935" y="286385"/>
            <a:ext cx="4099560" cy="716280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prId34"/>
          <a:stretch>
            <a:fillRect/>
          </a:stretch>
        </p:blipFill>
        <p:spPr>
          <a:xfrm>
            <a:off x="5998210" y="170815"/>
            <a:ext cx="3145790" cy="455993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35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368935" y="165100"/>
          <a:ext cx="8775065" cy="4838700"/>
        </p:xfrm>
        <a:graphic>
          <a:graphicData uri="http://schemas.openxmlformats.org/drawingml/2006/table">
            <a:tbl>
              <a:tblGrid>
                <a:gridCol w="4864100"/>
                <a:gridCol w="3910965"/>
              </a:tblGrid>
              <a:tr h="837565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752215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366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STANDARDIZE CARE DELIVERY </a:t>
                      </a:r>
                    </a:p>
                    <a:p>
                      <a:pPr marL="45720" marR="0" indent="0" algn="l">
                        <a:lnSpc>
                          <a:spcPts val="14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Build a care delivery mechanism that lets you focus on what </a:t>
                      </a:r>
                      <a:br/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you do best – provide seamless care efficiently. Really. 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AUTOMATE THE REDUNDANT </a:t>
                      </a:r>
                    </a:p>
                    <a:p>
                      <a:pPr marL="45720" marR="121158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Empower your teams with capabilities that save their time and effort, and drive attention to the most needful. 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3185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QUANTIFY YOUR TEAM’S EFFORTS </a:t>
                      </a:r>
                    </a:p>
                    <a:p>
                      <a:pPr marL="45720" marR="0" indent="0" algn="l">
                        <a:lnSpc>
                          <a:spcPts val="1400"/>
                        </a:lnSpc>
                        <a:spcBef>
                          <a:spcPts val="400"/>
                        </a:spcBef>
                        <a:spcAft>
                          <a:spcPts val="6145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See what works and what doesn’t. Know your outcomes and </a:t>
                      </a:r>
                      <a:br/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plan accordingly.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4892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3749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31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36"/>
          <a:stretch>
            <a:fillRect/>
          </a:stretch>
        </p:blipFill>
        <p:spPr>
          <a:xfrm>
            <a:off x="368935" y="155575"/>
            <a:ext cx="8528050" cy="84709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37"/>
          <a:stretch>
            <a:fillRect/>
          </a:stretch>
        </p:blipFill>
        <p:spPr>
          <a:xfrm>
            <a:off x="4584065" y="1195070"/>
            <a:ext cx="4364990" cy="2938145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>
          <a:blip r:embed="prId38"/>
          <a:stretch>
            <a:fillRect/>
          </a:stretch>
        </p:blipFill>
        <p:spPr>
          <a:xfrm>
            <a:off x="381000" y="4754880"/>
            <a:ext cx="1390015" cy="23749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399415" y="1195070"/>
          <a:ext cx="8549640" cy="2938145"/>
        </p:xfrm>
        <a:graphic>
          <a:graphicData uri="http://schemas.openxmlformats.org/drawingml/2006/table">
            <a:tbl>
              <a:tblGrid>
                <a:gridCol w="4184650"/>
                <a:gridCol w="4364990"/>
              </a:tblGrid>
              <a:tr h="2938145">
                <a:tc>
                  <a:txBody>
                    <a:bodyPr vert="horz" anchor="t"/>
                    <a:lstStyle/>
                    <a:p>
                      <a:pPr marL="0" marR="0" indent="0" algn="l">
                        <a:lnSpc>
                          <a:spcPts val="1600"/>
                        </a:lnSpc>
                        <a:spcBef>
                          <a:spcPts val="2435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KNOW WHAT YOUR EMR ISN’T TELLING YOU </a:t>
                      </a:r>
                    </a:p>
                    <a:p>
                      <a:pPr marL="0" marR="571500" indent="0" algn="l">
                        <a:lnSpc>
                          <a:spcPts val="14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Go beyond the EMRs, see your patient’s summaries, and what they need in the moment of care </a:t>
                      </a:r>
                    </a:p>
                    <a:p>
                      <a:pPr marL="0" marR="0" indent="0" algn="l">
                        <a:lnSpc>
                          <a:spcPts val="1600"/>
                        </a:lnSpc>
                        <a:spcBef>
                          <a:spcPts val="268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EXTEND CARE BEYOND THE EXAM ROOM </a:t>
                      </a:r>
                    </a:p>
                    <a:p>
                      <a:pPr marL="0" marR="685800" indent="0" algn="l">
                        <a:lnSpc>
                          <a:spcPts val="15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Involve your care team in your process seamlessly and help patients in their homes </a:t>
                      </a:r>
                    </a:p>
                    <a:p>
                      <a:pPr marL="0" marR="0" indent="0" algn="l">
                        <a:lnSpc>
                          <a:spcPts val="1600"/>
                        </a:lnSpc>
                        <a:spcBef>
                          <a:spcPts val="306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spc="0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MEASURE WHERE YOU STAND </a:t>
                      </a:r>
                    </a:p>
                    <a:p>
                      <a:pPr marL="0" marR="754380" indent="0" algn="l">
                        <a:lnSpc>
                          <a:spcPts val="1400"/>
                        </a:lnSpc>
                        <a:spcBef>
                          <a:spcPts val="260"/>
                        </a:spcBef>
                        <a:spcAft>
                          <a:spcPts val="1075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See yourself in the network and compare where you stand. Understand what will take your metrics up. </a:t>
                      </a:r>
                    </a:p>
                  </a:txBody>
                  <a:tcPr anchor="b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"/>
          <p:cNvGraphicFramePr>
            <a:graphicFrameLocks noGrp="1"/>
          </p:cNvGraphicFramePr>
          <p:nvPr/>
        </p:nvGraphicFramePr>
        <p:xfrm>
          <a:off x="381000" y="4754880"/>
          <a:ext cx="8528050" cy="237490"/>
        </p:xfrm>
        <a:graphic>
          <a:graphicData uri="http://schemas.openxmlformats.org/drawingml/2006/table">
            <a:tbl>
              <a:tblGrid>
                <a:gridCol w="1390015"/>
                <a:gridCol w="7138035"/>
              </a:tblGrid>
              <a:tr h="2374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540" indent="0" algn="r">
                        <a:lnSpc>
                          <a:spcPts val="800"/>
                        </a:lnSpc>
                        <a:spcBef>
                          <a:spcPts val="800"/>
                        </a:spcBef>
                        <a:spcAft>
                          <a:spcPts val="170"/>
                        </a:spcAft>
                      </a:pPr>
                      <a:r>
                        <a:rPr lang="en-US" sz="7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Copyright Innovaccer. All Rights Reserved.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.xml><?xml version="1.0" encoding="utf-8"?>
<a:theme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a:themeElements>
    <a:clrScheme name="Office">
      <a:dk1>
        <a:sysClr val="windowText"/>
      </a:dk1>
      <a:lt1>
        <a:sysClr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</a:theme>
</file>

<file path=docProps/core.xml><?xml version="1.0" encoding="utf-8"?>
<cp:coreProperties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